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20" r:id="rId2"/>
    <p:sldId id="334" r:id="rId3"/>
    <p:sldId id="284" r:id="rId4"/>
    <p:sldId id="426" r:id="rId5"/>
    <p:sldId id="283" r:id="rId6"/>
    <p:sldId id="362" r:id="rId7"/>
    <p:sldId id="311" r:id="rId8"/>
    <p:sldId id="306" r:id="rId9"/>
    <p:sldId id="437" r:id="rId10"/>
    <p:sldId id="289" r:id="rId11"/>
    <p:sldId id="336" r:id="rId12"/>
    <p:sldId id="286" r:id="rId13"/>
    <p:sldId id="308" r:id="rId14"/>
    <p:sldId id="309" r:id="rId15"/>
    <p:sldId id="421" r:id="rId16"/>
    <p:sldId id="422" r:id="rId17"/>
    <p:sldId id="423" r:id="rId18"/>
    <p:sldId id="399" r:id="rId19"/>
    <p:sldId id="424" r:id="rId20"/>
    <p:sldId id="401" r:id="rId21"/>
    <p:sldId id="305" r:id="rId22"/>
    <p:sldId id="365" r:id="rId23"/>
    <p:sldId id="436" r:id="rId24"/>
    <p:sldId id="307" r:id="rId25"/>
    <p:sldId id="291" r:id="rId26"/>
    <p:sldId id="290" r:id="rId27"/>
    <p:sldId id="314" r:id="rId28"/>
    <p:sldId id="292" r:id="rId29"/>
    <p:sldId id="310" r:id="rId30"/>
    <p:sldId id="333" r:id="rId31"/>
    <p:sldId id="425" r:id="rId32"/>
    <p:sldId id="259" r:id="rId33"/>
    <p:sldId id="378" r:id="rId34"/>
    <p:sldId id="386" r:id="rId35"/>
    <p:sldId id="387" r:id="rId36"/>
    <p:sldId id="388" r:id="rId37"/>
    <p:sldId id="335" r:id="rId38"/>
    <p:sldId id="277" r:id="rId39"/>
    <p:sldId id="326" r:id="rId40"/>
    <p:sldId id="282" r:id="rId41"/>
    <p:sldId id="396" r:id="rId42"/>
    <p:sldId id="397" r:id="rId43"/>
    <p:sldId id="312" r:id="rId44"/>
    <p:sldId id="403" r:id="rId45"/>
    <p:sldId id="394" r:id="rId46"/>
    <p:sldId id="347" r:id="rId47"/>
    <p:sldId id="351" r:id="rId48"/>
    <p:sldId id="348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01A"/>
    <a:srgbClr val="9F4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491" autoAdjust="0"/>
    <p:restoredTop sz="71880" autoAdjust="0"/>
  </p:normalViewPr>
  <p:slideViewPr>
    <p:cSldViewPr snapToGrid="0">
      <p:cViewPr>
        <p:scale>
          <a:sx n="73" d="100"/>
          <a:sy n="73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gif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gif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E39245-92ED-4676-96D0-18DC16B984E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771F686-E92F-4D13-9412-452F9D9D2CB3}">
      <dgm:prSet custT="1"/>
      <dgm:spPr>
        <a:solidFill>
          <a:schemeClr val="accent2"/>
        </a:solidFill>
      </dgm:spPr>
      <dgm:t>
        <a:bodyPr/>
        <a:lstStyle/>
        <a:p>
          <a:r>
            <a:rPr lang="de-DE" sz="3200" dirty="0"/>
            <a:t>Geburten</a:t>
          </a:r>
          <a:br>
            <a:rPr lang="de-DE" sz="1600" dirty="0"/>
          </a:br>
          <a:endParaRPr lang="de-DE" sz="1600" dirty="0"/>
        </a:p>
      </dgm:t>
    </dgm:pt>
    <dgm:pt modelId="{F511ADBF-D499-45B9-A109-6070D1DF68ED}" type="parTrans" cxnId="{7F9632FF-B769-46C2-A9AD-0796EA7F7CC1}">
      <dgm:prSet/>
      <dgm:spPr/>
      <dgm:t>
        <a:bodyPr/>
        <a:lstStyle/>
        <a:p>
          <a:endParaRPr lang="de-DE"/>
        </a:p>
      </dgm:t>
    </dgm:pt>
    <dgm:pt modelId="{FB35BB95-56A5-48EF-9B9F-4506DEAE9C48}" type="sibTrans" cxnId="{7F9632FF-B769-46C2-A9AD-0796EA7F7CC1}">
      <dgm:prSet/>
      <dgm:spPr/>
      <dgm:t>
        <a:bodyPr/>
        <a:lstStyle/>
        <a:p>
          <a:endParaRPr lang="de-DE"/>
        </a:p>
      </dgm:t>
    </dgm:pt>
    <dgm:pt modelId="{37D3ADB4-285A-4EBD-A2C1-84408090B471}">
      <dgm:prSet custT="1"/>
      <dgm:spPr>
        <a:solidFill>
          <a:schemeClr val="accent6"/>
        </a:solidFill>
      </dgm:spPr>
      <dgm:t>
        <a:bodyPr/>
        <a:lstStyle/>
        <a:p>
          <a:r>
            <a:rPr lang="de-DE" sz="3200" dirty="0"/>
            <a:t>Migration</a:t>
          </a:r>
          <a:br>
            <a:rPr lang="de-DE" sz="3200" dirty="0"/>
          </a:br>
          <a:endParaRPr lang="de-DE" sz="3200" dirty="0"/>
        </a:p>
      </dgm:t>
    </dgm:pt>
    <dgm:pt modelId="{A0C203EB-FCC8-4C5B-BC89-09A1EED733BA}" type="parTrans" cxnId="{CB1590FF-BDE1-4F6B-85D9-F1C5F5BC5B34}">
      <dgm:prSet/>
      <dgm:spPr/>
      <dgm:t>
        <a:bodyPr/>
        <a:lstStyle/>
        <a:p>
          <a:endParaRPr lang="de-DE"/>
        </a:p>
      </dgm:t>
    </dgm:pt>
    <dgm:pt modelId="{894E5235-08BE-4C54-B6A3-B950B505A9B1}" type="sibTrans" cxnId="{CB1590FF-BDE1-4F6B-85D9-F1C5F5BC5B34}">
      <dgm:prSet/>
      <dgm:spPr/>
      <dgm:t>
        <a:bodyPr/>
        <a:lstStyle/>
        <a:p>
          <a:endParaRPr lang="de-DE"/>
        </a:p>
      </dgm:t>
    </dgm:pt>
    <dgm:pt modelId="{0357821B-ABB7-4E88-9A81-D27DFCE9CF7A}">
      <dgm:prSet custT="1"/>
      <dgm:spPr/>
      <dgm:t>
        <a:bodyPr/>
        <a:lstStyle/>
        <a:p>
          <a:r>
            <a:rPr lang="de-DE" sz="3200" dirty="0"/>
            <a:t>Lebens-erwartung</a:t>
          </a:r>
        </a:p>
      </dgm:t>
    </dgm:pt>
    <dgm:pt modelId="{FC91EE86-C949-4ACF-B827-CEA0B5619D87}" type="parTrans" cxnId="{085DECD2-E79B-4E70-8101-1E32A53D5D5D}">
      <dgm:prSet/>
      <dgm:spPr/>
      <dgm:t>
        <a:bodyPr/>
        <a:lstStyle/>
        <a:p>
          <a:endParaRPr lang="de-DE"/>
        </a:p>
      </dgm:t>
    </dgm:pt>
    <dgm:pt modelId="{E130946B-D9E2-4D35-A59B-11F7CB2722FC}" type="sibTrans" cxnId="{085DECD2-E79B-4E70-8101-1E32A53D5D5D}">
      <dgm:prSet/>
      <dgm:spPr/>
      <dgm:t>
        <a:bodyPr/>
        <a:lstStyle/>
        <a:p>
          <a:endParaRPr lang="de-DE"/>
        </a:p>
      </dgm:t>
    </dgm:pt>
    <dgm:pt modelId="{EF912BC4-0758-43C7-8B6D-959761E1548C}" type="pres">
      <dgm:prSet presAssocID="{D4E39245-92ED-4676-96D0-18DC16B984ED}" presName="Name0" presStyleCnt="0">
        <dgm:presLayoutVars>
          <dgm:dir/>
          <dgm:resizeHandles/>
        </dgm:presLayoutVars>
      </dgm:prSet>
      <dgm:spPr/>
    </dgm:pt>
    <dgm:pt modelId="{EB6BA427-2538-4145-AB9B-BD5ED7D2A0E8}" type="pres">
      <dgm:prSet presAssocID="{2771F686-E92F-4D13-9412-452F9D9D2CB3}" presName="composite" presStyleCnt="0"/>
      <dgm:spPr/>
    </dgm:pt>
    <dgm:pt modelId="{443C81B7-B2E4-407D-8D14-79D1E4CD422A}" type="pres">
      <dgm:prSet presAssocID="{2771F686-E92F-4D13-9412-452F9D9D2CB3}" presName="rect1" presStyleLbl="bgImgPlace1" presStyleIdx="0" presStyleCnt="3" custLinFactNeighborX="-73869" custLinFactNeighborY="4019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Kinderwagen mit einfarbiger Füllung"/>
        </a:ext>
      </dgm:extLst>
    </dgm:pt>
    <dgm:pt modelId="{EC7A4ABB-09D5-4B30-BD11-7E64CB60B0FF}" type="pres">
      <dgm:prSet presAssocID="{2771F686-E92F-4D13-9412-452F9D9D2CB3}" presName="rect2" presStyleLbl="node1" presStyleIdx="0" presStyleCnt="3" custScaleX="248427" custScaleY="130012" custLinFactY="74072" custLinFactNeighborX="-49335" custLinFactNeighborY="100000">
        <dgm:presLayoutVars>
          <dgm:bulletEnabled val="1"/>
        </dgm:presLayoutVars>
      </dgm:prSet>
      <dgm:spPr/>
    </dgm:pt>
    <dgm:pt modelId="{58BAFB03-6B14-47FD-8B18-1EB9B2E9A2BF}" type="pres">
      <dgm:prSet presAssocID="{FB35BB95-56A5-48EF-9B9F-4506DEAE9C48}" presName="sibTrans" presStyleCnt="0"/>
      <dgm:spPr/>
    </dgm:pt>
    <dgm:pt modelId="{6F471E6E-FE11-4795-86B6-F669A47A4DE3}" type="pres">
      <dgm:prSet presAssocID="{37D3ADB4-285A-4EBD-A2C1-84408090B471}" presName="composite" presStyleCnt="0"/>
      <dgm:spPr/>
    </dgm:pt>
    <dgm:pt modelId="{AA011394-6DE6-4145-B7FA-45E26A0FB2C6}" type="pres">
      <dgm:prSet presAssocID="{37D3ADB4-285A-4EBD-A2C1-84408090B471}" presName="rect1" presStyleLbl="bgImgPlace1" presStyleIdx="1" presStyleCnt="3" custLinFactNeighborX="895" custLinFactNeighborY="3911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Gepäck mit einfarbiger Füllung"/>
        </a:ext>
      </dgm:extLst>
    </dgm:pt>
    <dgm:pt modelId="{E664B648-EA09-4683-AAF4-054B684B9BDC}" type="pres">
      <dgm:prSet presAssocID="{37D3ADB4-285A-4EBD-A2C1-84408090B471}" presName="rect2" presStyleLbl="node1" presStyleIdx="1" presStyleCnt="3" custScaleX="253391" custScaleY="132162" custLinFactX="36637" custLinFactY="77858" custLinFactNeighborX="100000" custLinFactNeighborY="100000">
        <dgm:presLayoutVars>
          <dgm:bulletEnabled val="1"/>
        </dgm:presLayoutVars>
      </dgm:prSet>
      <dgm:spPr/>
    </dgm:pt>
    <dgm:pt modelId="{8288B603-16C7-46BA-AE9B-3980B400B8FA}" type="pres">
      <dgm:prSet presAssocID="{894E5235-08BE-4C54-B6A3-B950B505A9B1}" presName="sibTrans" presStyleCnt="0"/>
      <dgm:spPr/>
    </dgm:pt>
    <dgm:pt modelId="{B7A8728D-6F24-42CA-A1D5-FB9641696EA7}" type="pres">
      <dgm:prSet presAssocID="{0357821B-ABB7-4E88-9A81-D27DFCE9CF7A}" presName="composite" presStyleCnt="0"/>
      <dgm:spPr/>
    </dgm:pt>
    <dgm:pt modelId="{6D58A42B-ECDA-49E9-BC2D-4384BF3AFE4F}" type="pres">
      <dgm:prSet presAssocID="{0357821B-ABB7-4E88-9A81-D27DFCE9CF7A}" presName="rect1" presStyleLbl="bgImgPlace1" presStyleIdx="2" presStyleCnt="3" custLinFactNeighborX="-32337" custLinFactNeighborY="-9725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Herz, pulsierend mit einfarbiger Füllung"/>
        </a:ext>
      </dgm:extLst>
    </dgm:pt>
    <dgm:pt modelId="{4DD31B7F-BFA4-4E30-9A24-122B45ED1D9B}" type="pres">
      <dgm:prSet presAssocID="{0357821B-ABB7-4E88-9A81-D27DFCE9CF7A}" presName="rect2" presStyleLbl="node1" presStyleIdx="2" presStyleCnt="3" custScaleX="232340" custScaleY="130858" custLinFactNeighborX="51272" custLinFactNeighborY="-34203">
        <dgm:presLayoutVars>
          <dgm:bulletEnabled val="1"/>
        </dgm:presLayoutVars>
      </dgm:prSet>
      <dgm:spPr/>
    </dgm:pt>
  </dgm:ptLst>
  <dgm:cxnLst>
    <dgm:cxn modelId="{E605EC09-312D-49C1-B3AB-51766B5AEA15}" type="presOf" srcId="{2771F686-E92F-4D13-9412-452F9D9D2CB3}" destId="{EC7A4ABB-09D5-4B30-BD11-7E64CB60B0FF}" srcOrd="0" destOrd="0" presId="urn:microsoft.com/office/officeart/2008/layout/BendingPictureBlocks"/>
    <dgm:cxn modelId="{60810C72-BCC5-4613-A5A8-17878AD05478}" type="presOf" srcId="{0357821B-ABB7-4E88-9A81-D27DFCE9CF7A}" destId="{4DD31B7F-BFA4-4E30-9A24-122B45ED1D9B}" srcOrd="0" destOrd="0" presId="urn:microsoft.com/office/officeart/2008/layout/BendingPictureBlocks"/>
    <dgm:cxn modelId="{AFAC2B83-9AB2-4E17-9D93-C10F186050FB}" type="presOf" srcId="{D4E39245-92ED-4676-96D0-18DC16B984ED}" destId="{EF912BC4-0758-43C7-8B6D-959761E1548C}" srcOrd="0" destOrd="0" presId="urn:microsoft.com/office/officeart/2008/layout/BendingPictureBlocks"/>
    <dgm:cxn modelId="{C11382A1-0B6A-4397-A505-A751E8085F2C}" type="presOf" srcId="{37D3ADB4-285A-4EBD-A2C1-84408090B471}" destId="{E664B648-EA09-4683-AAF4-054B684B9BDC}" srcOrd="0" destOrd="0" presId="urn:microsoft.com/office/officeart/2008/layout/BendingPictureBlocks"/>
    <dgm:cxn modelId="{085DECD2-E79B-4E70-8101-1E32A53D5D5D}" srcId="{D4E39245-92ED-4676-96D0-18DC16B984ED}" destId="{0357821B-ABB7-4E88-9A81-D27DFCE9CF7A}" srcOrd="2" destOrd="0" parTransId="{FC91EE86-C949-4ACF-B827-CEA0B5619D87}" sibTransId="{E130946B-D9E2-4D35-A59B-11F7CB2722FC}"/>
    <dgm:cxn modelId="{7F9632FF-B769-46C2-A9AD-0796EA7F7CC1}" srcId="{D4E39245-92ED-4676-96D0-18DC16B984ED}" destId="{2771F686-E92F-4D13-9412-452F9D9D2CB3}" srcOrd="0" destOrd="0" parTransId="{F511ADBF-D499-45B9-A109-6070D1DF68ED}" sibTransId="{FB35BB95-56A5-48EF-9B9F-4506DEAE9C48}"/>
    <dgm:cxn modelId="{CB1590FF-BDE1-4F6B-85D9-F1C5F5BC5B34}" srcId="{D4E39245-92ED-4676-96D0-18DC16B984ED}" destId="{37D3ADB4-285A-4EBD-A2C1-84408090B471}" srcOrd="1" destOrd="0" parTransId="{A0C203EB-FCC8-4C5B-BC89-09A1EED733BA}" sibTransId="{894E5235-08BE-4C54-B6A3-B950B505A9B1}"/>
    <dgm:cxn modelId="{61FA7CEA-A714-46F2-8EF2-86B8E3288CDA}" type="presParOf" srcId="{EF912BC4-0758-43C7-8B6D-959761E1548C}" destId="{EB6BA427-2538-4145-AB9B-BD5ED7D2A0E8}" srcOrd="0" destOrd="0" presId="urn:microsoft.com/office/officeart/2008/layout/BendingPictureBlocks"/>
    <dgm:cxn modelId="{1A30E749-9F05-43F1-9A1D-0BECDD21C35F}" type="presParOf" srcId="{EB6BA427-2538-4145-AB9B-BD5ED7D2A0E8}" destId="{443C81B7-B2E4-407D-8D14-79D1E4CD422A}" srcOrd="0" destOrd="0" presId="urn:microsoft.com/office/officeart/2008/layout/BendingPictureBlocks"/>
    <dgm:cxn modelId="{553DDC9C-081B-4AE2-8176-40C569C89C1A}" type="presParOf" srcId="{EB6BA427-2538-4145-AB9B-BD5ED7D2A0E8}" destId="{EC7A4ABB-09D5-4B30-BD11-7E64CB60B0FF}" srcOrd="1" destOrd="0" presId="urn:microsoft.com/office/officeart/2008/layout/BendingPictureBlocks"/>
    <dgm:cxn modelId="{9AE1B8D5-C4AB-4A7F-BB13-27DD5DB1CFF8}" type="presParOf" srcId="{EF912BC4-0758-43C7-8B6D-959761E1548C}" destId="{58BAFB03-6B14-47FD-8B18-1EB9B2E9A2BF}" srcOrd="1" destOrd="0" presId="urn:microsoft.com/office/officeart/2008/layout/BendingPictureBlocks"/>
    <dgm:cxn modelId="{5AA1D4FF-00CC-405E-A6B0-F143369A235D}" type="presParOf" srcId="{EF912BC4-0758-43C7-8B6D-959761E1548C}" destId="{6F471E6E-FE11-4795-86B6-F669A47A4DE3}" srcOrd="2" destOrd="0" presId="urn:microsoft.com/office/officeart/2008/layout/BendingPictureBlocks"/>
    <dgm:cxn modelId="{DE97616C-0707-46F1-BCA6-ED21155FCF0C}" type="presParOf" srcId="{6F471E6E-FE11-4795-86B6-F669A47A4DE3}" destId="{AA011394-6DE6-4145-B7FA-45E26A0FB2C6}" srcOrd="0" destOrd="0" presId="urn:microsoft.com/office/officeart/2008/layout/BendingPictureBlocks"/>
    <dgm:cxn modelId="{45AAF37D-916B-443B-9707-404719BDBFE2}" type="presParOf" srcId="{6F471E6E-FE11-4795-86B6-F669A47A4DE3}" destId="{E664B648-EA09-4683-AAF4-054B684B9BDC}" srcOrd="1" destOrd="0" presId="urn:microsoft.com/office/officeart/2008/layout/BendingPictureBlocks"/>
    <dgm:cxn modelId="{3688BED6-D625-401B-B9B9-E6193BF31EA9}" type="presParOf" srcId="{EF912BC4-0758-43C7-8B6D-959761E1548C}" destId="{8288B603-16C7-46BA-AE9B-3980B400B8FA}" srcOrd="3" destOrd="0" presId="urn:microsoft.com/office/officeart/2008/layout/BendingPictureBlocks"/>
    <dgm:cxn modelId="{DA6A3E17-8169-4605-93D9-FB51A6868916}" type="presParOf" srcId="{EF912BC4-0758-43C7-8B6D-959761E1548C}" destId="{B7A8728D-6F24-42CA-A1D5-FB9641696EA7}" srcOrd="4" destOrd="0" presId="urn:microsoft.com/office/officeart/2008/layout/BendingPictureBlocks"/>
    <dgm:cxn modelId="{FD40AFFD-A5F8-44B4-95E3-39CE56213C0F}" type="presParOf" srcId="{B7A8728D-6F24-42CA-A1D5-FB9641696EA7}" destId="{6D58A42B-ECDA-49E9-BC2D-4384BF3AFE4F}" srcOrd="0" destOrd="0" presId="urn:microsoft.com/office/officeart/2008/layout/BendingPictureBlocks"/>
    <dgm:cxn modelId="{A05664C7-7649-4492-AE7B-27EF60947A07}" type="presParOf" srcId="{B7A8728D-6F24-42CA-A1D5-FB9641696EA7}" destId="{4DD31B7F-BFA4-4E30-9A24-122B45ED1D9B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F3A6F1-595F-4A43-8FE6-3291A73B7E3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8E684CE-043D-4DF8-9CD7-EECD488E8999}">
      <dgm:prSet custT="1"/>
      <dgm:spPr>
        <a:solidFill>
          <a:srgbClr val="C83912">
            <a:alpha val="40000"/>
          </a:srgbClr>
        </a:solidFill>
      </dgm:spPr>
      <dgm:t>
        <a:bodyPr/>
        <a:lstStyle/>
        <a:p>
          <a:endParaRPr lang="de-DE" sz="2300" dirty="0"/>
        </a:p>
        <a:p>
          <a:r>
            <a:rPr lang="de-DE" sz="2300" dirty="0"/>
            <a:t>Prävention, Früher-kennung &amp; Gesundheits-versorgung stärken</a:t>
          </a:r>
        </a:p>
      </dgm:t>
    </dgm:pt>
    <dgm:pt modelId="{2646BBF8-F605-463C-B315-B043F7DEC143}" type="parTrans" cxnId="{262A1C44-2394-42C7-A817-E8C8F2AFBAB7}">
      <dgm:prSet/>
      <dgm:spPr/>
      <dgm:t>
        <a:bodyPr/>
        <a:lstStyle/>
        <a:p>
          <a:endParaRPr lang="de-DE"/>
        </a:p>
      </dgm:t>
    </dgm:pt>
    <dgm:pt modelId="{663232C1-D4B2-4473-82DE-6E3B0391D96E}" type="sibTrans" cxnId="{262A1C44-2394-42C7-A817-E8C8F2AFBAB7}">
      <dgm:prSet/>
      <dgm:spPr/>
      <dgm:t>
        <a:bodyPr/>
        <a:lstStyle/>
        <a:p>
          <a:endParaRPr lang="de-DE"/>
        </a:p>
      </dgm:t>
    </dgm:pt>
    <dgm:pt modelId="{556B9E66-F329-4B67-A82C-A79D788FC281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de-DE" sz="2300" dirty="0"/>
        </a:p>
        <a:p>
          <a:endParaRPr lang="de-DE" sz="2300" dirty="0"/>
        </a:p>
        <a:p>
          <a:r>
            <a:rPr lang="de-DE" sz="2300" dirty="0"/>
            <a:t>Ganzheit-</a:t>
          </a:r>
          <a:r>
            <a:rPr lang="de-DE" sz="2300" dirty="0" err="1"/>
            <a:t>liches</a:t>
          </a:r>
          <a:r>
            <a:rPr lang="de-DE" sz="2300" dirty="0"/>
            <a:t>, aktives &amp; </a:t>
          </a:r>
          <a:r>
            <a:rPr lang="de-DE" sz="2300" dirty="0" err="1"/>
            <a:t>selbstbe</a:t>
          </a:r>
          <a:r>
            <a:rPr lang="de-DE" sz="2300" dirty="0"/>
            <a:t>-stimmtes Altern ermöglichen</a:t>
          </a:r>
        </a:p>
      </dgm:t>
    </dgm:pt>
    <dgm:pt modelId="{6C38C1DA-53D3-4C03-94C6-C2E9FF559D13}" type="parTrans" cxnId="{09C0A86B-B072-41C5-B1D9-843957524945}">
      <dgm:prSet/>
      <dgm:spPr/>
      <dgm:t>
        <a:bodyPr/>
        <a:lstStyle/>
        <a:p>
          <a:endParaRPr lang="de-DE"/>
        </a:p>
      </dgm:t>
    </dgm:pt>
    <dgm:pt modelId="{49045586-19D4-4972-875D-93B168C45F83}" type="sibTrans" cxnId="{09C0A86B-B072-41C5-B1D9-843957524945}">
      <dgm:prSet/>
      <dgm:spPr/>
      <dgm:t>
        <a:bodyPr/>
        <a:lstStyle/>
        <a:p>
          <a:endParaRPr lang="de-DE"/>
        </a:p>
      </dgm:t>
    </dgm:pt>
    <dgm:pt modelId="{B7C0A837-5FBE-465E-904B-0A00A697CBAB}">
      <dgm:prSet custT="1"/>
      <dgm:spPr>
        <a:solidFill>
          <a:srgbClr val="912807">
            <a:alpha val="80000"/>
          </a:srgbClr>
        </a:solidFill>
      </dgm:spPr>
      <dgm:t>
        <a:bodyPr/>
        <a:lstStyle/>
        <a:p>
          <a:endParaRPr lang="de-DE" sz="2300" dirty="0"/>
        </a:p>
        <a:p>
          <a:r>
            <a:rPr lang="de-DE" sz="2300" dirty="0"/>
            <a:t>Soziale Teilhabe &amp; Begegnungs-räume fördern</a:t>
          </a:r>
        </a:p>
      </dgm:t>
    </dgm:pt>
    <dgm:pt modelId="{9D57B234-1C10-45CB-BC06-E0E8E96A0886}" type="parTrans" cxnId="{26833456-9B2A-4E28-972F-DFE3BAC9B258}">
      <dgm:prSet/>
      <dgm:spPr/>
      <dgm:t>
        <a:bodyPr/>
        <a:lstStyle/>
        <a:p>
          <a:endParaRPr lang="de-DE"/>
        </a:p>
      </dgm:t>
    </dgm:pt>
    <dgm:pt modelId="{B46EF902-B174-422A-9CC0-5F233058E7EF}" type="sibTrans" cxnId="{26833456-9B2A-4E28-972F-DFE3BAC9B258}">
      <dgm:prSet/>
      <dgm:spPr/>
      <dgm:t>
        <a:bodyPr/>
        <a:lstStyle/>
        <a:p>
          <a:endParaRPr lang="de-DE"/>
        </a:p>
      </dgm:t>
    </dgm:pt>
    <dgm:pt modelId="{9B4C0DC9-1614-482D-9C62-6ED7F25CDF5B}">
      <dgm:prSet custT="1"/>
      <dgm:spPr>
        <a:solidFill>
          <a:schemeClr val="accent1">
            <a:alpha val="50196"/>
          </a:schemeClr>
        </a:solidFill>
      </dgm:spPr>
      <dgm:t>
        <a:bodyPr/>
        <a:lstStyle/>
        <a:p>
          <a:endParaRPr lang="de-DE" sz="2300" dirty="0"/>
        </a:p>
        <a:p>
          <a:r>
            <a:rPr lang="de-DE" sz="2300" dirty="0" err="1"/>
            <a:t>Erwerbsinte-gration</a:t>
          </a:r>
          <a:r>
            <a:rPr lang="de-DE" sz="2300" dirty="0"/>
            <a:t> &amp; Arbeitsfähig-</a:t>
          </a:r>
          <a:r>
            <a:rPr lang="de-DE" sz="2300" dirty="0" err="1"/>
            <a:t>keit</a:t>
          </a:r>
          <a:r>
            <a:rPr lang="de-DE" sz="2300" dirty="0"/>
            <a:t> sichern</a:t>
          </a:r>
        </a:p>
      </dgm:t>
    </dgm:pt>
    <dgm:pt modelId="{B333DF86-95EE-43E0-A5FB-6132D213411A}" type="parTrans" cxnId="{C41A5B67-9ED4-4BCE-904B-71EE6AB4591C}">
      <dgm:prSet/>
      <dgm:spPr/>
      <dgm:t>
        <a:bodyPr/>
        <a:lstStyle/>
        <a:p>
          <a:endParaRPr lang="de-DE"/>
        </a:p>
      </dgm:t>
    </dgm:pt>
    <dgm:pt modelId="{9F977CEE-48ED-4760-AEAB-662B2955B449}" type="sibTrans" cxnId="{C41A5B67-9ED4-4BCE-904B-71EE6AB4591C}">
      <dgm:prSet/>
      <dgm:spPr/>
      <dgm:t>
        <a:bodyPr/>
        <a:lstStyle/>
        <a:p>
          <a:endParaRPr lang="de-DE"/>
        </a:p>
      </dgm:t>
    </dgm:pt>
    <dgm:pt modelId="{A5DF74B4-DFDE-4FF5-962C-A30E099B81EB}" type="pres">
      <dgm:prSet presAssocID="{A9F3A6F1-595F-4A43-8FE6-3291A73B7E3A}" presName="Name0" presStyleCnt="0">
        <dgm:presLayoutVars>
          <dgm:dir/>
          <dgm:resizeHandles val="exact"/>
        </dgm:presLayoutVars>
      </dgm:prSet>
      <dgm:spPr/>
    </dgm:pt>
    <dgm:pt modelId="{C645C69A-1541-4A2A-961F-AE4AC916A3B0}" type="pres">
      <dgm:prSet presAssocID="{A9F3A6F1-595F-4A43-8FE6-3291A73B7E3A}" presName="fgShape" presStyleLbl="fgShp" presStyleIdx="0" presStyleCnt="1" custFlipVert="1" custFlipHor="0" custScaleX="611" custScaleY="5625" custLinFactNeighborX="0" custLinFactNeighborY="-35667"/>
      <dgm:spPr/>
    </dgm:pt>
    <dgm:pt modelId="{45E2D974-7307-46D5-9DDF-6AE64C2B778C}" type="pres">
      <dgm:prSet presAssocID="{A9F3A6F1-595F-4A43-8FE6-3291A73B7E3A}" presName="linComp" presStyleCnt="0"/>
      <dgm:spPr/>
    </dgm:pt>
    <dgm:pt modelId="{93624093-00B8-455A-B0D7-005A7895DF73}" type="pres">
      <dgm:prSet presAssocID="{A8E684CE-043D-4DF8-9CD7-EECD488E8999}" presName="compNode" presStyleCnt="0"/>
      <dgm:spPr/>
    </dgm:pt>
    <dgm:pt modelId="{1608BB18-E512-4F24-BF96-3D69CDDD756C}" type="pres">
      <dgm:prSet presAssocID="{A8E684CE-043D-4DF8-9CD7-EECD488E8999}" presName="bkgdShape" presStyleLbl="node1" presStyleIdx="0" presStyleCnt="4"/>
      <dgm:spPr/>
    </dgm:pt>
    <dgm:pt modelId="{44EF3C59-F3F4-469E-8AE9-9EE313815C8F}" type="pres">
      <dgm:prSet presAssocID="{A8E684CE-043D-4DF8-9CD7-EECD488E8999}" presName="nodeTx" presStyleLbl="node1" presStyleIdx="0" presStyleCnt="4">
        <dgm:presLayoutVars>
          <dgm:bulletEnabled val="1"/>
        </dgm:presLayoutVars>
      </dgm:prSet>
      <dgm:spPr/>
    </dgm:pt>
    <dgm:pt modelId="{9611391A-0324-4011-88FF-A3C124115D5D}" type="pres">
      <dgm:prSet presAssocID="{A8E684CE-043D-4DF8-9CD7-EECD488E8999}" presName="invisiNode" presStyleLbl="node1" presStyleIdx="0" presStyleCnt="4"/>
      <dgm:spPr/>
    </dgm:pt>
    <dgm:pt modelId="{27F0A781-EC9D-41E6-9F4B-29C8A02ED17C}" type="pres">
      <dgm:prSet presAssocID="{A8E684CE-043D-4DF8-9CD7-EECD488E8999}" presName="imagNode" presStyleLbl="fgImgPlace1" presStyleIdx="0" presStyleCnt="4"/>
      <dgm:spPr>
        <a:solidFill>
          <a:schemeClr val="bg1"/>
        </a:solidFill>
      </dgm:spPr>
    </dgm:pt>
    <dgm:pt modelId="{D71B2C98-456B-45B6-80D6-962383420BF8}" type="pres">
      <dgm:prSet presAssocID="{663232C1-D4B2-4473-82DE-6E3B0391D96E}" presName="sibTrans" presStyleLbl="sibTrans2D1" presStyleIdx="0" presStyleCnt="0"/>
      <dgm:spPr/>
    </dgm:pt>
    <dgm:pt modelId="{56497653-E310-4E66-A2D0-DF6BD57F593F}" type="pres">
      <dgm:prSet presAssocID="{B7C0A837-5FBE-465E-904B-0A00A697CBAB}" presName="compNode" presStyleCnt="0"/>
      <dgm:spPr/>
    </dgm:pt>
    <dgm:pt modelId="{AA383E80-9D81-48B1-8E82-EBA194DC9671}" type="pres">
      <dgm:prSet presAssocID="{B7C0A837-5FBE-465E-904B-0A00A697CBAB}" presName="bkgdShape" presStyleLbl="node1" presStyleIdx="1" presStyleCnt="4"/>
      <dgm:spPr/>
    </dgm:pt>
    <dgm:pt modelId="{09995A4C-0AD1-446F-BABF-24A08FBF1EA5}" type="pres">
      <dgm:prSet presAssocID="{B7C0A837-5FBE-465E-904B-0A00A697CBAB}" presName="nodeTx" presStyleLbl="node1" presStyleIdx="1" presStyleCnt="4">
        <dgm:presLayoutVars>
          <dgm:bulletEnabled val="1"/>
        </dgm:presLayoutVars>
      </dgm:prSet>
      <dgm:spPr/>
    </dgm:pt>
    <dgm:pt modelId="{E063304F-8B46-49AD-ABC2-546A41BE2B5B}" type="pres">
      <dgm:prSet presAssocID="{B7C0A837-5FBE-465E-904B-0A00A697CBAB}" presName="invisiNode" presStyleLbl="node1" presStyleIdx="1" presStyleCnt="4"/>
      <dgm:spPr/>
    </dgm:pt>
    <dgm:pt modelId="{90CDB5AF-9688-416D-9A00-4C8928102D13}" type="pres">
      <dgm:prSet presAssocID="{B7C0A837-5FBE-465E-904B-0A00A697CBAB}" presName="imagNode" presStyleLbl="fgImgPlace1" presStyleIdx="1" presStyleCnt="4"/>
      <dgm:spPr>
        <a:solidFill>
          <a:schemeClr val="bg1"/>
        </a:solidFill>
      </dgm:spPr>
    </dgm:pt>
    <dgm:pt modelId="{03448BCC-FA20-4601-BF6B-FD4247028B7B}" type="pres">
      <dgm:prSet presAssocID="{B46EF902-B174-422A-9CC0-5F233058E7EF}" presName="sibTrans" presStyleLbl="sibTrans2D1" presStyleIdx="0" presStyleCnt="0"/>
      <dgm:spPr/>
    </dgm:pt>
    <dgm:pt modelId="{3555881C-5D16-4C3A-891F-CA0AD8937E13}" type="pres">
      <dgm:prSet presAssocID="{9B4C0DC9-1614-482D-9C62-6ED7F25CDF5B}" presName="compNode" presStyleCnt="0"/>
      <dgm:spPr/>
    </dgm:pt>
    <dgm:pt modelId="{DF8F5CB8-9757-4BA2-BF06-29713C67D48D}" type="pres">
      <dgm:prSet presAssocID="{9B4C0DC9-1614-482D-9C62-6ED7F25CDF5B}" presName="bkgdShape" presStyleLbl="node1" presStyleIdx="2" presStyleCnt="4"/>
      <dgm:spPr/>
    </dgm:pt>
    <dgm:pt modelId="{CC90327F-7A72-4DD2-AAC4-BBD616205043}" type="pres">
      <dgm:prSet presAssocID="{9B4C0DC9-1614-482D-9C62-6ED7F25CDF5B}" presName="nodeTx" presStyleLbl="node1" presStyleIdx="2" presStyleCnt="4">
        <dgm:presLayoutVars>
          <dgm:bulletEnabled val="1"/>
        </dgm:presLayoutVars>
      </dgm:prSet>
      <dgm:spPr/>
    </dgm:pt>
    <dgm:pt modelId="{E61999A8-0B6C-47AD-AA68-1E7840FE175E}" type="pres">
      <dgm:prSet presAssocID="{9B4C0DC9-1614-482D-9C62-6ED7F25CDF5B}" presName="invisiNode" presStyleLbl="node1" presStyleIdx="2" presStyleCnt="4"/>
      <dgm:spPr/>
    </dgm:pt>
    <dgm:pt modelId="{91432A6F-408C-49AC-AF1D-083D9DE5B7D4}" type="pres">
      <dgm:prSet presAssocID="{9B4C0DC9-1614-482D-9C62-6ED7F25CDF5B}" presName="imagNode" presStyleLbl="fgImgPlace1" presStyleIdx="2" presStyleCnt="4"/>
      <dgm:spPr>
        <a:solidFill>
          <a:schemeClr val="bg1"/>
        </a:solidFill>
      </dgm:spPr>
    </dgm:pt>
    <dgm:pt modelId="{54ECE0D9-E5B9-478D-8CAA-A076BFAD09E0}" type="pres">
      <dgm:prSet presAssocID="{9F977CEE-48ED-4760-AEAB-662B2955B449}" presName="sibTrans" presStyleLbl="sibTrans2D1" presStyleIdx="0" presStyleCnt="0"/>
      <dgm:spPr/>
    </dgm:pt>
    <dgm:pt modelId="{0E2BDC9E-1491-4280-B15C-AD31A9E71200}" type="pres">
      <dgm:prSet presAssocID="{556B9E66-F329-4B67-A82C-A79D788FC281}" presName="compNode" presStyleCnt="0"/>
      <dgm:spPr/>
    </dgm:pt>
    <dgm:pt modelId="{319F7F61-5844-45DF-B5CC-9E8FB6B54BC6}" type="pres">
      <dgm:prSet presAssocID="{556B9E66-F329-4B67-A82C-A79D788FC281}" presName="bkgdShape" presStyleLbl="node1" presStyleIdx="3" presStyleCnt="4"/>
      <dgm:spPr/>
    </dgm:pt>
    <dgm:pt modelId="{722BD64D-8445-43C5-818C-C2F6C57F61FF}" type="pres">
      <dgm:prSet presAssocID="{556B9E66-F329-4B67-A82C-A79D788FC281}" presName="nodeTx" presStyleLbl="node1" presStyleIdx="3" presStyleCnt="4">
        <dgm:presLayoutVars>
          <dgm:bulletEnabled val="1"/>
        </dgm:presLayoutVars>
      </dgm:prSet>
      <dgm:spPr/>
    </dgm:pt>
    <dgm:pt modelId="{1FF0C56C-F3D9-4E15-9119-6700284B8574}" type="pres">
      <dgm:prSet presAssocID="{556B9E66-F329-4B67-A82C-A79D788FC281}" presName="invisiNode" presStyleLbl="node1" presStyleIdx="3" presStyleCnt="4"/>
      <dgm:spPr/>
    </dgm:pt>
    <dgm:pt modelId="{3F7C07FC-42C8-465C-B12F-E131DFB603F4}" type="pres">
      <dgm:prSet presAssocID="{556B9E66-F329-4B67-A82C-A79D788FC281}" presName="imagNode" presStyleLbl="fgImgPlace1" presStyleIdx="3" presStyleCnt="4"/>
      <dgm:spPr>
        <a:solidFill>
          <a:schemeClr val="bg1"/>
        </a:solidFill>
      </dgm:spPr>
    </dgm:pt>
  </dgm:ptLst>
  <dgm:cxnLst>
    <dgm:cxn modelId="{780BBF17-1F6E-40D2-B415-A1C421F482B6}" type="presOf" srcId="{B7C0A837-5FBE-465E-904B-0A00A697CBAB}" destId="{09995A4C-0AD1-446F-BABF-24A08FBF1EA5}" srcOrd="1" destOrd="0" presId="urn:microsoft.com/office/officeart/2005/8/layout/hList7"/>
    <dgm:cxn modelId="{005BC623-412B-4A8A-9679-12E330671D4F}" type="presOf" srcId="{663232C1-D4B2-4473-82DE-6E3B0391D96E}" destId="{D71B2C98-456B-45B6-80D6-962383420BF8}" srcOrd="0" destOrd="0" presId="urn:microsoft.com/office/officeart/2005/8/layout/hList7"/>
    <dgm:cxn modelId="{81668231-B88F-4A3D-8C5A-01DDEE96A7F1}" type="presOf" srcId="{A8E684CE-043D-4DF8-9CD7-EECD488E8999}" destId="{44EF3C59-F3F4-469E-8AE9-9EE313815C8F}" srcOrd="1" destOrd="0" presId="urn:microsoft.com/office/officeart/2005/8/layout/hList7"/>
    <dgm:cxn modelId="{E2D05336-5703-4C0B-92DA-19BC8712EECB}" type="presOf" srcId="{A8E684CE-043D-4DF8-9CD7-EECD488E8999}" destId="{1608BB18-E512-4F24-BF96-3D69CDDD756C}" srcOrd="0" destOrd="0" presId="urn:microsoft.com/office/officeart/2005/8/layout/hList7"/>
    <dgm:cxn modelId="{262A1C44-2394-42C7-A817-E8C8F2AFBAB7}" srcId="{A9F3A6F1-595F-4A43-8FE6-3291A73B7E3A}" destId="{A8E684CE-043D-4DF8-9CD7-EECD488E8999}" srcOrd="0" destOrd="0" parTransId="{2646BBF8-F605-463C-B315-B043F7DEC143}" sibTransId="{663232C1-D4B2-4473-82DE-6E3B0391D96E}"/>
    <dgm:cxn modelId="{26833456-9B2A-4E28-972F-DFE3BAC9B258}" srcId="{A9F3A6F1-595F-4A43-8FE6-3291A73B7E3A}" destId="{B7C0A837-5FBE-465E-904B-0A00A697CBAB}" srcOrd="1" destOrd="0" parTransId="{9D57B234-1C10-45CB-BC06-E0E8E96A0886}" sibTransId="{B46EF902-B174-422A-9CC0-5F233058E7EF}"/>
    <dgm:cxn modelId="{C41A5B67-9ED4-4BCE-904B-71EE6AB4591C}" srcId="{A9F3A6F1-595F-4A43-8FE6-3291A73B7E3A}" destId="{9B4C0DC9-1614-482D-9C62-6ED7F25CDF5B}" srcOrd="2" destOrd="0" parTransId="{B333DF86-95EE-43E0-A5FB-6132D213411A}" sibTransId="{9F977CEE-48ED-4760-AEAB-662B2955B449}"/>
    <dgm:cxn modelId="{FDB4DF6A-6053-49F0-BA7D-61B0399A665A}" type="presOf" srcId="{556B9E66-F329-4B67-A82C-A79D788FC281}" destId="{319F7F61-5844-45DF-B5CC-9E8FB6B54BC6}" srcOrd="0" destOrd="0" presId="urn:microsoft.com/office/officeart/2005/8/layout/hList7"/>
    <dgm:cxn modelId="{09C0A86B-B072-41C5-B1D9-843957524945}" srcId="{A9F3A6F1-595F-4A43-8FE6-3291A73B7E3A}" destId="{556B9E66-F329-4B67-A82C-A79D788FC281}" srcOrd="3" destOrd="0" parTransId="{6C38C1DA-53D3-4C03-94C6-C2E9FF559D13}" sibTransId="{49045586-19D4-4972-875D-93B168C45F83}"/>
    <dgm:cxn modelId="{A609C27F-9074-424A-89D1-F5BCB08C61F5}" type="presOf" srcId="{9F977CEE-48ED-4760-AEAB-662B2955B449}" destId="{54ECE0D9-E5B9-478D-8CAA-A076BFAD09E0}" srcOrd="0" destOrd="0" presId="urn:microsoft.com/office/officeart/2005/8/layout/hList7"/>
    <dgm:cxn modelId="{FE5537B5-0320-4064-B145-48231014C0B2}" type="presOf" srcId="{B46EF902-B174-422A-9CC0-5F233058E7EF}" destId="{03448BCC-FA20-4601-BF6B-FD4247028B7B}" srcOrd="0" destOrd="0" presId="urn:microsoft.com/office/officeart/2005/8/layout/hList7"/>
    <dgm:cxn modelId="{B2FA87CA-743A-4C29-8FE0-5467260E3092}" type="presOf" srcId="{A9F3A6F1-595F-4A43-8FE6-3291A73B7E3A}" destId="{A5DF74B4-DFDE-4FF5-962C-A30E099B81EB}" srcOrd="0" destOrd="0" presId="urn:microsoft.com/office/officeart/2005/8/layout/hList7"/>
    <dgm:cxn modelId="{5BD791CA-EDDD-423F-A501-B3FC39B6077C}" type="presOf" srcId="{9B4C0DC9-1614-482D-9C62-6ED7F25CDF5B}" destId="{DF8F5CB8-9757-4BA2-BF06-29713C67D48D}" srcOrd="0" destOrd="0" presId="urn:microsoft.com/office/officeart/2005/8/layout/hList7"/>
    <dgm:cxn modelId="{BA90BECB-F7C5-491E-B62E-DCCC1E8C90F7}" type="presOf" srcId="{B7C0A837-5FBE-465E-904B-0A00A697CBAB}" destId="{AA383E80-9D81-48B1-8E82-EBA194DC9671}" srcOrd="0" destOrd="0" presId="urn:microsoft.com/office/officeart/2005/8/layout/hList7"/>
    <dgm:cxn modelId="{35644FE2-31E8-43FE-BD82-FC1EBB7DE604}" type="presOf" srcId="{556B9E66-F329-4B67-A82C-A79D788FC281}" destId="{722BD64D-8445-43C5-818C-C2F6C57F61FF}" srcOrd="1" destOrd="0" presId="urn:microsoft.com/office/officeart/2005/8/layout/hList7"/>
    <dgm:cxn modelId="{3991A9FF-2A22-4F9E-8AD7-519DF369BB3D}" type="presOf" srcId="{9B4C0DC9-1614-482D-9C62-6ED7F25CDF5B}" destId="{CC90327F-7A72-4DD2-AAC4-BBD616205043}" srcOrd="1" destOrd="0" presId="urn:microsoft.com/office/officeart/2005/8/layout/hList7"/>
    <dgm:cxn modelId="{CE311CA8-CED2-4C20-9612-BA2AFC23FAFA}" type="presParOf" srcId="{A5DF74B4-DFDE-4FF5-962C-A30E099B81EB}" destId="{C645C69A-1541-4A2A-961F-AE4AC916A3B0}" srcOrd="0" destOrd="0" presId="urn:microsoft.com/office/officeart/2005/8/layout/hList7"/>
    <dgm:cxn modelId="{311C7924-78EE-49B9-BA7A-0D5F341ADCEF}" type="presParOf" srcId="{A5DF74B4-DFDE-4FF5-962C-A30E099B81EB}" destId="{45E2D974-7307-46D5-9DDF-6AE64C2B778C}" srcOrd="1" destOrd="0" presId="urn:microsoft.com/office/officeart/2005/8/layout/hList7"/>
    <dgm:cxn modelId="{78EEB331-53BF-4F3A-98CF-0A85D929BB12}" type="presParOf" srcId="{45E2D974-7307-46D5-9DDF-6AE64C2B778C}" destId="{93624093-00B8-455A-B0D7-005A7895DF73}" srcOrd="0" destOrd="0" presId="urn:microsoft.com/office/officeart/2005/8/layout/hList7"/>
    <dgm:cxn modelId="{D2894C10-4260-4B92-A240-49C04EFC7907}" type="presParOf" srcId="{93624093-00B8-455A-B0D7-005A7895DF73}" destId="{1608BB18-E512-4F24-BF96-3D69CDDD756C}" srcOrd="0" destOrd="0" presId="urn:microsoft.com/office/officeart/2005/8/layout/hList7"/>
    <dgm:cxn modelId="{92CDBFE9-722A-4538-BABB-4426752CF0C2}" type="presParOf" srcId="{93624093-00B8-455A-B0D7-005A7895DF73}" destId="{44EF3C59-F3F4-469E-8AE9-9EE313815C8F}" srcOrd="1" destOrd="0" presId="urn:microsoft.com/office/officeart/2005/8/layout/hList7"/>
    <dgm:cxn modelId="{C158175B-6F68-4779-AC12-F59A7904A2D6}" type="presParOf" srcId="{93624093-00B8-455A-B0D7-005A7895DF73}" destId="{9611391A-0324-4011-88FF-A3C124115D5D}" srcOrd="2" destOrd="0" presId="urn:microsoft.com/office/officeart/2005/8/layout/hList7"/>
    <dgm:cxn modelId="{BA689308-5C75-4E28-83D2-656D37FABFFA}" type="presParOf" srcId="{93624093-00B8-455A-B0D7-005A7895DF73}" destId="{27F0A781-EC9D-41E6-9F4B-29C8A02ED17C}" srcOrd="3" destOrd="0" presId="urn:microsoft.com/office/officeart/2005/8/layout/hList7"/>
    <dgm:cxn modelId="{F1E09D62-8ADD-4404-9F08-A9367DE2823E}" type="presParOf" srcId="{45E2D974-7307-46D5-9DDF-6AE64C2B778C}" destId="{D71B2C98-456B-45B6-80D6-962383420BF8}" srcOrd="1" destOrd="0" presId="urn:microsoft.com/office/officeart/2005/8/layout/hList7"/>
    <dgm:cxn modelId="{3588F2B9-105D-4D33-A9FA-AD8AFC018B4E}" type="presParOf" srcId="{45E2D974-7307-46D5-9DDF-6AE64C2B778C}" destId="{56497653-E310-4E66-A2D0-DF6BD57F593F}" srcOrd="2" destOrd="0" presId="urn:microsoft.com/office/officeart/2005/8/layout/hList7"/>
    <dgm:cxn modelId="{A3951060-BE58-4D0D-A867-E3C8CB45C410}" type="presParOf" srcId="{56497653-E310-4E66-A2D0-DF6BD57F593F}" destId="{AA383E80-9D81-48B1-8E82-EBA194DC9671}" srcOrd="0" destOrd="0" presId="urn:microsoft.com/office/officeart/2005/8/layout/hList7"/>
    <dgm:cxn modelId="{594415E8-AF02-4EC5-849F-C3DC46575D2B}" type="presParOf" srcId="{56497653-E310-4E66-A2D0-DF6BD57F593F}" destId="{09995A4C-0AD1-446F-BABF-24A08FBF1EA5}" srcOrd="1" destOrd="0" presId="urn:microsoft.com/office/officeart/2005/8/layout/hList7"/>
    <dgm:cxn modelId="{CFC47003-150F-46A1-9864-F4FE723E451A}" type="presParOf" srcId="{56497653-E310-4E66-A2D0-DF6BD57F593F}" destId="{E063304F-8B46-49AD-ABC2-546A41BE2B5B}" srcOrd="2" destOrd="0" presId="urn:microsoft.com/office/officeart/2005/8/layout/hList7"/>
    <dgm:cxn modelId="{39813840-EE5A-4EC5-9386-968BA43BD775}" type="presParOf" srcId="{56497653-E310-4E66-A2D0-DF6BD57F593F}" destId="{90CDB5AF-9688-416D-9A00-4C8928102D13}" srcOrd="3" destOrd="0" presId="urn:microsoft.com/office/officeart/2005/8/layout/hList7"/>
    <dgm:cxn modelId="{44BD306C-215C-4513-9BA0-9C8149213F92}" type="presParOf" srcId="{45E2D974-7307-46D5-9DDF-6AE64C2B778C}" destId="{03448BCC-FA20-4601-BF6B-FD4247028B7B}" srcOrd="3" destOrd="0" presId="urn:microsoft.com/office/officeart/2005/8/layout/hList7"/>
    <dgm:cxn modelId="{56ACA928-0ED2-4E49-A2DF-C8D87A7D17B1}" type="presParOf" srcId="{45E2D974-7307-46D5-9DDF-6AE64C2B778C}" destId="{3555881C-5D16-4C3A-891F-CA0AD8937E13}" srcOrd="4" destOrd="0" presId="urn:microsoft.com/office/officeart/2005/8/layout/hList7"/>
    <dgm:cxn modelId="{31939BC7-936B-4D9B-B1A8-ABC76D1123D2}" type="presParOf" srcId="{3555881C-5D16-4C3A-891F-CA0AD8937E13}" destId="{DF8F5CB8-9757-4BA2-BF06-29713C67D48D}" srcOrd="0" destOrd="0" presId="urn:microsoft.com/office/officeart/2005/8/layout/hList7"/>
    <dgm:cxn modelId="{2568B6DA-5499-4899-923A-83F23A11531D}" type="presParOf" srcId="{3555881C-5D16-4C3A-891F-CA0AD8937E13}" destId="{CC90327F-7A72-4DD2-AAC4-BBD616205043}" srcOrd="1" destOrd="0" presId="urn:microsoft.com/office/officeart/2005/8/layout/hList7"/>
    <dgm:cxn modelId="{73935FFB-6902-4FBE-85F4-7CEEDE087266}" type="presParOf" srcId="{3555881C-5D16-4C3A-891F-CA0AD8937E13}" destId="{E61999A8-0B6C-47AD-AA68-1E7840FE175E}" srcOrd="2" destOrd="0" presId="urn:microsoft.com/office/officeart/2005/8/layout/hList7"/>
    <dgm:cxn modelId="{7509FFFC-37C3-4466-80A6-8F190D8C4DF9}" type="presParOf" srcId="{3555881C-5D16-4C3A-891F-CA0AD8937E13}" destId="{91432A6F-408C-49AC-AF1D-083D9DE5B7D4}" srcOrd="3" destOrd="0" presId="urn:microsoft.com/office/officeart/2005/8/layout/hList7"/>
    <dgm:cxn modelId="{4DD0DD1E-3DF4-4DCB-95AF-34A958504CB4}" type="presParOf" srcId="{45E2D974-7307-46D5-9DDF-6AE64C2B778C}" destId="{54ECE0D9-E5B9-478D-8CAA-A076BFAD09E0}" srcOrd="5" destOrd="0" presId="urn:microsoft.com/office/officeart/2005/8/layout/hList7"/>
    <dgm:cxn modelId="{7DF97D25-F7AB-4239-B013-6E2A21AC6384}" type="presParOf" srcId="{45E2D974-7307-46D5-9DDF-6AE64C2B778C}" destId="{0E2BDC9E-1491-4280-B15C-AD31A9E71200}" srcOrd="6" destOrd="0" presId="urn:microsoft.com/office/officeart/2005/8/layout/hList7"/>
    <dgm:cxn modelId="{8216C8B1-3901-4805-A543-D33AADDBBD54}" type="presParOf" srcId="{0E2BDC9E-1491-4280-B15C-AD31A9E71200}" destId="{319F7F61-5844-45DF-B5CC-9E8FB6B54BC6}" srcOrd="0" destOrd="0" presId="urn:microsoft.com/office/officeart/2005/8/layout/hList7"/>
    <dgm:cxn modelId="{94BA8A48-5630-442C-86FE-0EA8E7EB85BC}" type="presParOf" srcId="{0E2BDC9E-1491-4280-B15C-AD31A9E71200}" destId="{722BD64D-8445-43C5-818C-C2F6C57F61FF}" srcOrd="1" destOrd="0" presId="urn:microsoft.com/office/officeart/2005/8/layout/hList7"/>
    <dgm:cxn modelId="{06F56F7A-541F-483E-BEDC-57913ACD881E}" type="presParOf" srcId="{0E2BDC9E-1491-4280-B15C-AD31A9E71200}" destId="{1FF0C56C-F3D9-4E15-9119-6700284B8574}" srcOrd="2" destOrd="0" presId="urn:microsoft.com/office/officeart/2005/8/layout/hList7"/>
    <dgm:cxn modelId="{8A8ACA6D-AFD6-44A8-8A77-328C1CC736E0}" type="presParOf" srcId="{0E2BDC9E-1491-4280-B15C-AD31A9E71200}" destId="{3F7C07FC-42C8-465C-B12F-E131DFB603F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D24FB0-4769-4B2A-A6A2-2F45D842CD31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5038B704-14BD-463A-BDF3-ED412ACD2422}">
      <dgm:prSet phldrT="[Text]"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Minister for Loneliness; “Social Prescribing”; The Silver Line</a:t>
          </a:r>
        </a:p>
      </dgm:t>
    </dgm:pt>
    <dgm:pt modelId="{282D0F6F-E62C-43B3-9F3F-120120A66BB4}" type="parTrans" cxnId="{658DE716-7605-4988-B098-E4C2614B7840}">
      <dgm:prSet/>
      <dgm:spPr/>
      <dgm:t>
        <a:bodyPr/>
        <a:lstStyle/>
        <a:p>
          <a:pPr algn="ctr"/>
          <a:endParaRPr lang="de-DE" sz="1600"/>
        </a:p>
      </dgm:t>
    </dgm:pt>
    <dgm:pt modelId="{419EB454-465D-4367-9307-063A2431C94D}" type="sibTrans" cxnId="{658DE716-7605-4988-B098-E4C2614B7840}">
      <dgm:prSet/>
      <dgm:spPr/>
      <dgm:t>
        <a:bodyPr/>
        <a:lstStyle/>
        <a:p>
          <a:pPr algn="ctr"/>
          <a:endParaRPr lang="de-DE" sz="1600"/>
        </a:p>
      </dgm:t>
    </dgm:pt>
    <dgm:pt modelId="{D502926A-26F0-4D12-88A2-27DECFDC1CAD}">
      <dgm:prSet phldrT="[Text]" phldr="0"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National initiative “</a:t>
          </a:r>
          <a:r>
            <a:rPr lang="en-GB" sz="1600" noProof="0" dirty="0" err="1"/>
            <a:t>Socialstyrelsen</a:t>
          </a:r>
          <a:r>
            <a:rPr lang="en-GB" sz="1600" noProof="0" dirty="0"/>
            <a:t>”; virtual healthcare spaces; meeting places “</a:t>
          </a:r>
          <a:r>
            <a:rPr lang="en-GB" sz="1600" noProof="0" dirty="0" err="1"/>
            <a:t>mötesplaster</a:t>
          </a:r>
          <a:r>
            <a:rPr lang="en-GB" sz="1600" noProof="0" dirty="0"/>
            <a:t>” </a:t>
          </a:r>
        </a:p>
      </dgm:t>
    </dgm:pt>
    <dgm:pt modelId="{B4F10330-E052-46ED-BE41-DC9D5F62E58F}" type="parTrans" cxnId="{D94AFDEE-2C67-42E3-91FF-1D6734FEEB65}">
      <dgm:prSet/>
      <dgm:spPr/>
      <dgm:t>
        <a:bodyPr/>
        <a:lstStyle/>
        <a:p>
          <a:pPr algn="ctr"/>
          <a:endParaRPr lang="de-DE" sz="1600"/>
        </a:p>
      </dgm:t>
    </dgm:pt>
    <dgm:pt modelId="{6906907D-BF0D-43FA-902D-E45671254EA5}" type="sibTrans" cxnId="{D94AFDEE-2C67-42E3-91FF-1D6734FEEB65}">
      <dgm:prSet/>
      <dgm:spPr/>
      <dgm:t>
        <a:bodyPr/>
        <a:lstStyle/>
        <a:p>
          <a:pPr algn="ctr"/>
          <a:endParaRPr lang="de-DE" sz="1600"/>
        </a:p>
      </dgm:t>
    </dgm:pt>
    <dgm:pt modelId="{59F50C19-A6DE-47F2-A596-FB85484795C0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“Ageing in Place” (living at home); </a:t>
          </a:r>
          <a:r>
            <a:rPr lang="en-US" sz="1600" noProof="0" dirty="0"/>
            <a:t>“Flexicurity-Modell; “Housing </a:t>
          </a:r>
          <a:r>
            <a:rPr lang="en-US" sz="1600" noProof="0"/>
            <a:t>in exchange </a:t>
          </a:r>
          <a:r>
            <a:rPr lang="en-US" sz="1600" noProof="0" dirty="0"/>
            <a:t>for Assistance” </a:t>
          </a:r>
          <a:endParaRPr lang="en-GB" sz="1600" noProof="0" dirty="0"/>
        </a:p>
      </dgm:t>
    </dgm:pt>
    <dgm:pt modelId="{BBF8C42E-0E3E-4C4D-8FB9-9AD634F7039E}" type="parTrans" cxnId="{626D9B39-BA29-48D8-94EB-EAB555B94298}">
      <dgm:prSet/>
      <dgm:spPr/>
      <dgm:t>
        <a:bodyPr/>
        <a:lstStyle/>
        <a:p>
          <a:pPr algn="ctr"/>
          <a:endParaRPr lang="de-DE" sz="1600"/>
        </a:p>
      </dgm:t>
    </dgm:pt>
    <dgm:pt modelId="{3259CAF2-2DD8-4533-882B-5D830BE90EC5}" type="sibTrans" cxnId="{626D9B39-BA29-48D8-94EB-EAB555B94298}">
      <dgm:prSet/>
      <dgm:spPr/>
      <dgm:t>
        <a:bodyPr/>
        <a:lstStyle/>
        <a:p>
          <a:pPr algn="ctr"/>
          <a:endParaRPr lang="de-DE" sz="1600"/>
        </a:p>
      </dgm:t>
    </dgm:pt>
    <dgm:pt modelId="{2A63DC89-04E6-4FEB-BFE3-24B243C85EA2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National initiative “</a:t>
          </a:r>
          <a:r>
            <a:rPr lang="en-GB" sz="1600" noProof="0" dirty="0" err="1"/>
            <a:t>Eén</a:t>
          </a:r>
          <a:r>
            <a:rPr lang="en-GB" sz="1600" noProof="0" dirty="0"/>
            <a:t> </a:t>
          </a:r>
          <a:r>
            <a:rPr lang="en-GB" sz="1600" noProof="0" dirty="0" err="1"/>
            <a:t>tegen</a:t>
          </a:r>
          <a:r>
            <a:rPr lang="en-GB" sz="1600" noProof="0" dirty="0"/>
            <a:t> </a:t>
          </a:r>
          <a:r>
            <a:rPr lang="en-GB" sz="1600" noProof="0" dirty="0" err="1"/>
            <a:t>eenzaamheid</a:t>
          </a:r>
          <a:r>
            <a:rPr lang="en-GB" sz="1600" noProof="0" dirty="0"/>
            <a:t>”; involvement of local authorities</a:t>
          </a:r>
        </a:p>
      </dgm:t>
    </dgm:pt>
    <dgm:pt modelId="{4D8D908B-91A7-4E34-99FD-83FB4964E676}" type="parTrans" cxnId="{3626DD23-DD8C-4378-A3F7-094FA94B08C7}">
      <dgm:prSet/>
      <dgm:spPr/>
      <dgm:t>
        <a:bodyPr/>
        <a:lstStyle/>
        <a:p>
          <a:pPr algn="ctr"/>
          <a:endParaRPr lang="de-DE" sz="1600"/>
        </a:p>
      </dgm:t>
    </dgm:pt>
    <dgm:pt modelId="{82E94538-CA11-450B-B060-6B9BB4A56265}" type="sibTrans" cxnId="{3626DD23-DD8C-4378-A3F7-094FA94B08C7}">
      <dgm:prSet/>
      <dgm:spPr/>
      <dgm:t>
        <a:bodyPr/>
        <a:lstStyle/>
        <a:p>
          <a:pPr algn="ctr"/>
          <a:endParaRPr lang="de-DE" sz="1600"/>
        </a:p>
      </dgm:t>
    </dgm:pt>
    <dgm:pt modelId="{D42F609E-F381-44B3-8504-F542BCEEB4C6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Minister for Loneliness; national coordination centre against loneliness; </a:t>
          </a:r>
          <a:r>
            <a:rPr lang="de-DE" sz="1600" noProof="0" dirty="0"/>
            <a:t>„</a:t>
          </a:r>
          <a:r>
            <a:rPr lang="de-DE" sz="1600" noProof="0" dirty="0" err="1"/>
            <a:t>Silver</a:t>
          </a:r>
          <a:r>
            <a:rPr lang="de-DE" sz="1600" noProof="0" dirty="0"/>
            <a:t> Human </a:t>
          </a:r>
          <a:r>
            <a:rPr lang="de-DE" sz="1600" noProof="0" dirty="0" err="1"/>
            <a:t>Resource</a:t>
          </a:r>
          <a:r>
            <a:rPr lang="de-DE" sz="1600" noProof="0" dirty="0"/>
            <a:t> </a:t>
          </a:r>
          <a:r>
            <a:rPr lang="de-DE" sz="1600" noProof="0" dirty="0" err="1"/>
            <a:t>Centres</a:t>
          </a:r>
          <a:r>
            <a:rPr lang="de-DE" sz="1600" noProof="0" dirty="0"/>
            <a:t>“</a:t>
          </a:r>
          <a:endParaRPr lang="en-GB" sz="1600" noProof="0" dirty="0"/>
        </a:p>
      </dgm:t>
    </dgm:pt>
    <dgm:pt modelId="{A861C1C4-4262-434D-AAF9-3B5663F1F392}" type="parTrans" cxnId="{C128B11F-DF7B-4972-AC81-80F22A2419C9}">
      <dgm:prSet/>
      <dgm:spPr/>
      <dgm:t>
        <a:bodyPr/>
        <a:lstStyle/>
        <a:p>
          <a:pPr algn="ctr"/>
          <a:endParaRPr lang="de-DE" sz="1600"/>
        </a:p>
      </dgm:t>
    </dgm:pt>
    <dgm:pt modelId="{0414498D-BC93-45D2-B5BA-7353F427809E}" type="sibTrans" cxnId="{C128B11F-DF7B-4972-AC81-80F22A2419C9}">
      <dgm:prSet/>
      <dgm:spPr/>
      <dgm:t>
        <a:bodyPr/>
        <a:lstStyle/>
        <a:p>
          <a:pPr algn="ctr"/>
          <a:endParaRPr lang="de-DE" sz="1600"/>
        </a:p>
      </dgm:t>
    </dgm:pt>
    <dgm:pt modelId="{591BBB29-2DAE-4C1A-A341-10C284B4572E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“Strategy against Loneliness”; programmes “Together – For Each Other”, “INQA”</a:t>
          </a:r>
        </a:p>
      </dgm:t>
    </dgm:pt>
    <dgm:pt modelId="{D7493E93-D571-4FFA-9C35-156DFADEA13D}" type="parTrans" cxnId="{E71FA7BE-1758-41E6-AF2E-4A764BDFFF45}">
      <dgm:prSet/>
      <dgm:spPr/>
      <dgm:t>
        <a:bodyPr/>
        <a:lstStyle/>
        <a:p>
          <a:pPr algn="ctr"/>
          <a:endParaRPr lang="de-DE" sz="1600"/>
        </a:p>
      </dgm:t>
    </dgm:pt>
    <dgm:pt modelId="{AA3C9CE5-E05F-4D9A-8946-918D0D02A836}" type="sibTrans" cxnId="{E71FA7BE-1758-41E6-AF2E-4A764BDFFF45}">
      <dgm:prSet/>
      <dgm:spPr/>
      <dgm:t>
        <a:bodyPr/>
        <a:lstStyle/>
        <a:p>
          <a:pPr algn="ctr"/>
          <a:endParaRPr lang="de-DE" sz="1600"/>
        </a:p>
      </dgm:t>
    </dgm:pt>
    <dgm:pt modelId="{1AC92480-A234-450B-9D5E-86C1204E57BF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Longevity Strategy; Longevity Medicine Centre</a:t>
          </a:r>
        </a:p>
      </dgm:t>
    </dgm:pt>
    <dgm:pt modelId="{939D355E-A80E-4160-97BE-E07E90A2D826}" type="parTrans" cxnId="{F0465A83-146E-4CCC-B91D-F37BC93EBC65}">
      <dgm:prSet/>
      <dgm:spPr/>
      <dgm:t>
        <a:bodyPr/>
        <a:lstStyle/>
        <a:p>
          <a:pPr algn="ctr"/>
          <a:endParaRPr lang="de-DE" sz="1600"/>
        </a:p>
      </dgm:t>
    </dgm:pt>
    <dgm:pt modelId="{DBAACC64-DD69-43F8-BE91-8A5E82C29589}" type="sibTrans" cxnId="{F0465A83-146E-4CCC-B91D-F37BC93EBC65}">
      <dgm:prSet/>
      <dgm:spPr/>
      <dgm:t>
        <a:bodyPr/>
        <a:lstStyle/>
        <a:p>
          <a:pPr algn="ctr"/>
          <a:endParaRPr lang="de-DE" sz="1600"/>
        </a:p>
      </dgm:t>
    </dgm:pt>
    <dgm:pt modelId="{6F29C754-3DF2-4DD6-87BB-6888F769604F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en-GB" sz="1600" noProof="0" dirty="0"/>
            <a:t>“Senior Clubs”; community meetings to combat isolation </a:t>
          </a:r>
        </a:p>
      </dgm:t>
    </dgm:pt>
    <dgm:pt modelId="{4CA4700F-F850-41E7-965B-442916582776}" type="parTrans" cxnId="{CF4719F1-007E-4897-AB5E-FD1AF984D71F}">
      <dgm:prSet/>
      <dgm:spPr/>
      <dgm:t>
        <a:bodyPr/>
        <a:lstStyle/>
        <a:p>
          <a:pPr algn="ctr"/>
          <a:endParaRPr lang="de-DE" sz="1600"/>
        </a:p>
      </dgm:t>
    </dgm:pt>
    <dgm:pt modelId="{3CBD3B05-50A0-4C4B-B66E-57DB42DEF6FC}" type="sibTrans" cxnId="{CF4719F1-007E-4897-AB5E-FD1AF984D71F}">
      <dgm:prSet/>
      <dgm:spPr/>
      <dgm:t>
        <a:bodyPr/>
        <a:lstStyle/>
        <a:p>
          <a:pPr algn="ctr"/>
          <a:endParaRPr lang="de-DE" sz="1600"/>
        </a:p>
      </dgm:t>
    </dgm:pt>
    <dgm:pt modelId="{5BFE57C9-12CE-477F-80A0-E37AB135DDDA}" type="pres">
      <dgm:prSet presAssocID="{47D24FB0-4769-4B2A-A6A2-2F45D842CD31}" presName="linearFlow" presStyleCnt="0">
        <dgm:presLayoutVars>
          <dgm:dir/>
          <dgm:resizeHandles val="exact"/>
        </dgm:presLayoutVars>
      </dgm:prSet>
      <dgm:spPr/>
    </dgm:pt>
    <dgm:pt modelId="{AAC1680C-18FB-4E84-BB23-8F7CB8748AF6}" type="pres">
      <dgm:prSet presAssocID="{5038B704-14BD-463A-BDF3-ED412ACD2422}" presName="composite" presStyleCnt="0"/>
      <dgm:spPr/>
    </dgm:pt>
    <dgm:pt modelId="{A7C8D3B3-E24A-47C5-A4F7-136A4DA92B63}" type="pres">
      <dgm:prSet presAssocID="{5038B704-14BD-463A-BDF3-ED412ACD2422}" presName="imgShp" presStyleLbl="fgImgPlace1" presStyleIdx="0" presStyleCnt="8"/>
      <dgm:spPr>
        <a:blipFill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C82509B0-17B8-4EC2-9951-07D4BD1DD8AC}" type="pres">
      <dgm:prSet presAssocID="{5038B704-14BD-463A-BDF3-ED412ACD2422}" presName="txShp" presStyleLbl="node1" presStyleIdx="0" presStyleCnt="8">
        <dgm:presLayoutVars>
          <dgm:bulletEnabled val="1"/>
        </dgm:presLayoutVars>
      </dgm:prSet>
      <dgm:spPr/>
    </dgm:pt>
    <dgm:pt modelId="{5D7E240B-A144-43A4-B28F-CA7BAC6E202A}" type="pres">
      <dgm:prSet presAssocID="{419EB454-465D-4367-9307-063A2431C94D}" presName="spacing" presStyleCnt="0"/>
      <dgm:spPr/>
    </dgm:pt>
    <dgm:pt modelId="{FC1B6E18-165E-4966-8C16-2E7ED38B5CE2}" type="pres">
      <dgm:prSet presAssocID="{6F29C754-3DF2-4DD6-87BB-6888F769604F}" presName="composite" presStyleCnt="0"/>
      <dgm:spPr/>
    </dgm:pt>
    <dgm:pt modelId="{9C43E3AE-DD6A-442A-BF8B-BB1B85324DC7}" type="pres">
      <dgm:prSet presAssocID="{6F29C754-3DF2-4DD6-87BB-6888F769604F}" presName="imgShp" presStyleLbl="fgImgPlace1" presStyleIdx="1" presStyleCnt="8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3A1BB143-69FA-4D99-B041-517511E9AD16}" type="pres">
      <dgm:prSet presAssocID="{6F29C754-3DF2-4DD6-87BB-6888F769604F}" presName="txShp" presStyleLbl="node1" presStyleIdx="1" presStyleCnt="8">
        <dgm:presLayoutVars>
          <dgm:bulletEnabled val="1"/>
        </dgm:presLayoutVars>
      </dgm:prSet>
      <dgm:spPr/>
    </dgm:pt>
    <dgm:pt modelId="{D9E709ED-6815-40A3-B2C5-A00014C8486F}" type="pres">
      <dgm:prSet presAssocID="{3CBD3B05-50A0-4C4B-B66E-57DB42DEF6FC}" presName="spacing" presStyleCnt="0"/>
      <dgm:spPr/>
    </dgm:pt>
    <dgm:pt modelId="{44D84F5B-F727-4D68-81B1-1E687F634430}" type="pres">
      <dgm:prSet presAssocID="{591BBB29-2DAE-4C1A-A341-10C284B4572E}" presName="composite" presStyleCnt="0"/>
      <dgm:spPr/>
    </dgm:pt>
    <dgm:pt modelId="{500871A9-E45D-43DE-8BB5-083CCFFC1F23}" type="pres">
      <dgm:prSet presAssocID="{591BBB29-2DAE-4C1A-A341-10C284B4572E}" presName="imgShp" presStyleLbl="fgImgPlace1" presStyleIdx="2" presStyleCnt="8" custLinFactNeighborX="2756" custLinFactNeighborY="8268"/>
      <dgm:spPr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</dgm:spPr>
    </dgm:pt>
    <dgm:pt modelId="{46B2C995-A73D-4BFF-8822-920329A112A7}" type="pres">
      <dgm:prSet presAssocID="{591BBB29-2DAE-4C1A-A341-10C284B4572E}" presName="txShp" presStyleLbl="node1" presStyleIdx="2" presStyleCnt="8">
        <dgm:presLayoutVars>
          <dgm:bulletEnabled val="1"/>
        </dgm:presLayoutVars>
      </dgm:prSet>
      <dgm:spPr/>
    </dgm:pt>
    <dgm:pt modelId="{8669B6CC-6EC3-4A58-ACE5-DC446116A520}" type="pres">
      <dgm:prSet presAssocID="{AA3C9CE5-E05F-4D9A-8946-918D0D02A836}" presName="spacing" presStyleCnt="0"/>
      <dgm:spPr/>
    </dgm:pt>
    <dgm:pt modelId="{BC1F00D3-69B1-46B7-AC56-13C7A3E68A9C}" type="pres">
      <dgm:prSet presAssocID="{59F50C19-A6DE-47F2-A596-FB85484795C0}" presName="composite" presStyleCnt="0"/>
      <dgm:spPr/>
    </dgm:pt>
    <dgm:pt modelId="{ACE8DD49-79E5-4EE9-9974-A20D96A4DB2C}" type="pres">
      <dgm:prSet presAssocID="{59F50C19-A6DE-47F2-A596-FB85484795C0}" presName="imgShp" presStyleLbl="fgImgPlace1" presStyleIdx="3" presStyleCnt="8"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70C553E9-99C1-4671-B6A2-D3916007AC5E}" type="pres">
      <dgm:prSet presAssocID="{59F50C19-A6DE-47F2-A596-FB85484795C0}" presName="txShp" presStyleLbl="node1" presStyleIdx="3" presStyleCnt="8">
        <dgm:presLayoutVars>
          <dgm:bulletEnabled val="1"/>
        </dgm:presLayoutVars>
      </dgm:prSet>
      <dgm:spPr/>
    </dgm:pt>
    <dgm:pt modelId="{2E811ED9-B73A-4C0B-849D-744CDF9F682C}" type="pres">
      <dgm:prSet presAssocID="{3259CAF2-2DD8-4533-882B-5D830BE90EC5}" presName="spacing" presStyleCnt="0"/>
      <dgm:spPr/>
    </dgm:pt>
    <dgm:pt modelId="{7A072440-790C-4656-A6D9-001025EF323B}" type="pres">
      <dgm:prSet presAssocID="{D502926A-26F0-4D12-88A2-27DECFDC1CAD}" presName="composite" presStyleCnt="0"/>
      <dgm:spPr/>
    </dgm:pt>
    <dgm:pt modelId="{D15579E0-D267-44A1-B147-479BE3B58BD2}" type="pres">
      <dgm:prSet presAssocID="{D502926A-26F0-4D12-88A2-27DECFDC1CAD}" presName="imgShp" presStyleLbl="fgImgPlace1" presStyleIdx="4" presStyleCnt="8"/>
      <dgm:spPr>
        <a:blipFill>
          <a:blip xmlns:r="http://schemas.openxmlformats.org/officeDocument/2006/relationships" r:embed="rId5"/>
          <a:srcRect/>
          <a:stretch>
            <a:fillRect l="-30000" r="-30000"/>
          </a:stretch>
        </a:blipFill>
      </dgm:spPr>
    </dgm:pt>
    <dgm:pt modelId="{42FC82CA-1E15-45A6-BFBA-1FA6391EF90B}" type="pres">
      <dgm:prSet presAssocID="{D502926A-26F0-4D12-88A2-27DECFDC1CAD}" presName="txShp" presStyleLbl="node1" presStyleIdx="4" presStyleCnt="8">
        <dgm:presLayoutVars>
          <dgm:bulletEnabled val="1"/>
        </dgm:presLayoutVars>
      </dgm:prSet>
      <dgm:spPr/>
    </dgm:pt>
    <dgm:pt modelId="{F15A1F54-37E1-4045-A32E-D73422B1A1E5}" type="pres">
      <dgm:prSet presAssocID="{6906907D-BF0D-43FA-902D-E45671254EA5}" presName="spacing" presStyleCnt="0"/>
      <dgm:spPr/>
    </dgm:pt>
    <dgm:pt modelId="{7630157D-D43D-4177-B05A-2BA51C0794AA}" type="pres">
      <dgm:prSet presAssocID="{D42F609E-F381-44B3-8504-F542BCEEB4C6}" presName="composite" presStyleCnt="0"/>
      <dgm:spPr/>
    </dgm:pt>
    <dgm:pt modelId="{7F110B72-B609-42AC-9C94-907A26112FCB}" type="pres">
      <dgm:prSet presAssocID="{D42F609E-F381-44B3-8504-F542BCEEB4C6}" presName="imgShp" presStyleLbl="fgImgPlace1" presStyleIdx="5" presStyleCnt="8"/>
      <dgm:spPr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5A04A178-4AB9-44A8-9B36-B31E8DF3C0B0}" type="pres">
      <dgm:prSet presAssocID="{D42F609E-F381-44B3-8504-F542BCEEB4C6}" presName="txShp" presStyleLbl="node1" presStyleIdx="5" presStyleCnt="8">
        <dgm:presLayoutVars>
          <dgm:bulletEnabled val="1"/>
        </dgm:presLayoutVars>
      </dgm:prSet>
      <dgm:spPr/>
    </dgm:pt>
    <dgm:pt modelId="{202EE660-324D-4D8D-8101-55A25D72EC51}" type="pres">
      <dgm:prSet presAssocID="{0414498D-BC93-45D2-B5BA-7353F427809E}" presName="spacing" presStyleCnt="0"/>
      <dgm:spPr/>
    </dgm:pt>
    <dgm:pt modelId="{1ACE4066-FB25-4D51-A420-A260D1771770}" type="pres">
      <dgm:prSet presAssocID="{2A63DC89-04E6-4FEB-BFE3-24B243C85EA2}" presName="composite" presStyleCnt="0"/>
      <dgm:spPr/>
    </dgm:pt>
    <dgm:pt modelId="{CC959188-58BD-47FB-801E-E5B08438A581}" type="pres">
      <dgm:prSet presAssocID="{2A63DC89-04E6-4FEB-BFE3-24B243C85EA2}" presName="imgShp" presStyleLbl="fgImgPlace1" presStyleIdx="6" presStyleCnt="8"/>
      <dgm:spPr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  <dgm:pt modelId="{2AF92044-4974-471B-9283-0C920CBB63E9}" type="pres">
      <dgm:prSet presAssocID="{2A63DC89-04E6-4FEB-BFE3-24B243C85EA2}" presName="txShp" presStyleLbl="node1" presStyleIdx="6" presStyleCnt="8">
        <dgm:presLayoutVars>
          <dgm:bulletEnabled val="1"/>
        </dgm:presLayoutVars>
      </dgm:prSet>
      <dgm:spPr/>
    </dgm:pt>
    <dgm:pt modelId="{921811EF-A9B8-45B2-96F9-D4B6D1B0FBBF}" type="pres">
      <dgm:prSet presAssocID="{82E94538-CA11-450B-B060-6B9BB4A56265}" presName="spacing" presStyleCnt="0"/>
      <dgm:spPr/>
    </dgm:pt>
    <dgm:pt modelId="{8C743FF2-C3EA-4DAF-A99A-1714C8D7DDD7}" type="pres">
      <dgm:prSet presAssocID="{1AC92480-A234-450B-9D5E-86C1204E57BF}" presName="composite" presStyleCnt="0"/>
      <dgm:spPr/>
    </dgm:pt>
    <dgm:pt modelId="{532AA9C0-8C9D-42DE-B98C-266FADB00D9B}" type="pres">
      <dgm:prSet presAssocID="{1AC92480-A234-450B-9D5E-86C1204E57BF}" presName="imgShp" presStyleLbl="fgImgPlace1" presStyleIdx="7" presStyleCnt="8"/>
      <dgm:spPr>
        <a:blipFill>
          <a:blip xmlns:r="http://schemas.openxmlformats.org/officeDocument/2006/relationships" r:embed="rId8"/>
          <a:srcRect/>
          <a:stretch>
            <a:fillRect l="-25000" r="-25000"/>
          </a:stretch>
        </a:blipFill>
      </dgm:spPr>
    </dgm:pt>
    <dgm:pt modelId="{F6CA8011-2933-4A9F-9E71-8C712F2C3A33}" type="pres">
      <dgm:prSet presAssocID="{1AC92480-A234-450B-9D5E-86C1204E57BF}" presName="txShp" presStyleLbl="node1" presStyleIdx="7" presStyleCnt="8">
        <dgm:presLayoutVars>
          <dgm:bulletEnabled val="1"/>
        </dgm:presLayoutVars>
      </dgm:prSet>
      <dgm:spPr/>
    </dgm:pt>
  </dgm:ptLst>
  <dgm:cxnLst>
    <dgm:cxn modelId="{AFBBC00D-1BB7-4564-9506-6113A294A531}" type="presOf" srcId="{5038B704-14BD-463A-BDF3-ED412ACD2422}" destId="{C82509B0-17B8-4EC2-9951-07D4BD1DD8AC}" srcOrd="0" destOrd="0" presId="urn:microsoft.com/office/officeart/2005/8/layout/vList3"/>
    <dgm:cxn modelId="{207F5D10-FD47-4015-87FB-424BCE1C2B1E}" type="presOf" srcId="{1AC92480-A234-450B-9D5E-86C1204E57BF}" destId="{F6CA8011-2933-4A9F-9E71-8C712F2C3A33}" srcOrd="0" destOrd="0" presId="urn:microsoft.com/office/officeart/2005/8/layout/vList3"/>
    <dgm:cxn modelId="{658DE716-7605-4988-B098-E4C2614B7840}" srcId="{47D24FB0-4769-4B2A-A6A2-2F45D842CD31}" destId="{5038B704-14BD-463A-BDF3-ED412ACD2422}" srcOrd="0" destOrd="0" parTransId="{282D0F6F-E62C-43B3-9F3F-120120A66BB4}" sibTransId="{419EB454-465D-4367-9307-063A2431C94D}"/>
    <dgm:cxn modelId="{47AB7E17-1099-4E73-95D3-EEE944A874C2}" type="presOf" srcId="{59F50C19-A6DE-47F2-A596-FB85484795C0}" destId="{70C553E9-99C1-4671-B6A2-D3916007AC5E}" srcOrd="0" destOrd="0" presId="urn:microsoft.com/office/officeart/2005/8/layout/vList3"/>
    <dgm:cxn modelId="{C128B11F-DF7B-4972-AC81-80F22A2419C9}" srcId="{47D24FB0-4769-4B2A-A6A2-2F45D842CD31}" destId="{D42F609E-F381-44B3-8504-F542BCEEB4C6}" srcOrd="5" destOrd="0" parTransId="{A861C1C4-4262-434D-AAF9-3B5663F1F392}" sibTransId="{0414498D-BC93-45D2-B5BA-7353F427809E}"/>
    <dgm:cxn modelId="{3626DD23-DD8C-4378-A3F7-094FA94B08C7}" srcId="{47D24FB0-4769-4B2A-A6A2-2F45D842CD31}" destId="{2A63DC89-04E6-4FEB-BFE3-24B243C85EA2}" srcOrd="6" destOrd="0" parTransId="{4D8D908B-91A7-4E34-99FD-83FB4964E676}" sibTransId="{82E94538-CA11-450B-B060-6B9BB4A56265}"/>
    <dgm:cxn modelId="{10B3C629-C7C0-45C0-8BB9-A7A92A3DB717}" type="presOf" srcId="{D42F609E-F381-44B3-8504-F542BCEEB4C6}" destId="{5A04A178-4AB9-44A8-9B36-B31E8DF3C0B0}" srcOrd="0" destOrd="0" presId="urn:microsoft.com/office/officeart/2005/8/layout/vList3"/>
    <dgm:cxn modelId="{6B7BF42B-7E0A-471C-8355-FEEC59377BBF}" type="presOf" srcId="{591BBB29-2DAE-4C1A-A341-10C284B4572E}" destId="{46B2C995-A73D-4BFF-8822-920329A112A7}" srcOrd="0" destOrd="0" presId="urn:microsoft.com/office/officeart/2005/8/layout/vList3"/>
    <dgm:cxn modelId="{7893AA31-57C7-4A44-BB47-B0BE6AABDB94}" type="presOf" srcId="{6F29C754-3DF2-4DD6-87BB-6888F769604F}" destId="{3A1BB143-69FA-4D99-B041-517511E9AD16}" srcOrd="0" destOrd="0" presId="urn:microsoft.com/office/officeart/2005/8/layout/vList3"/>
    <dgm:cxn modelId="{626D9B39-BA29-48D8-94EB-EAB555B94298}" srcId="{47D24FB0-4769-4B2A-A6A2-2F45D842CD31}" destId="{59F50C19-A6DE-47F2-A596-FB85484795C0}" srcOrd="3" destOrd="0" parTransId="{BBF8C42E-0E3E-4C4D-8FB9-9AD634F7039E}" sibTransId="{3259CAF2-2DD8-4533-882B-5D830BE90EC5}"/>
    <dgm:cxn modelId="{F0465A83-146E-4CCC-B91D-F37BC93EBC65}" srcId="{47D24FB0-4769-4B2A-A6A2-2F45D842CD31}" destId="{1AC92480-A234-450B-9D5E-86C1204E57BF}" srcOrd="7" destOrd="0" parTransId="{939D355E-A80E-4160-97BE-E07E90A2D826}" sibTransId="{DBAACC64-DD69-43F8-BE91-8A5E82C29589}"/>
    <dgm:cxn modelId="{6E7C498B-CA0B-4D65-A9EB-F6A6E536F451}" type="presOf" srcId="{D502926A-26F0-4D12-88A2-27DECFDC1CAD}" destId="{42FC82CA-1E15-45A6-BFBA-1FA6391EF90B}" srcOrd="0" destOrd="0" presId="urn:microsoft.com/office/officeart/2005/8/layout/vList3"/>
    <dgm:cxn modelId="{4E97F9B9-5EEF-4FFA-B120-E85A34062E16}" type="presOf" srcId="{2A63DC89-04E6-4FEB-BFE3-24B243C85EA2}" destId="{2AF92044-4974-471B-9283-0C920CBB63E9}" srcOrd="0" destOrd="0" presId="urn:microsoft.com/office/officeart/2005/8/layout/vList3"/>
    <dgm:cxn modelId="{E71FA7BE-1758-41E6-AF2E-4A764BDFFF45}" srcId="{47D24FB0-4769-4B2A-A6A2-2F45D842CD31}" destId="{591BBB29-2DAE-4C1A-A341-10C284B4572E}" srcOrd="2" destOrd="0" parTransId="{D7493E93-D571-4FFA-9C35-156DFADEA13D}" sibTransId="{AA3C9CE5-E05F-4D9A-8946-918D0D02A836}"/>
    <dgm:cxn modelId="{D94AFDEE-2C67-42E3-91FF-1D6734FEEB65}" srcId="{47D24FB0-4769-4B2A-A6A2-2F45D842CD31}" destId="{D502926A-26F0-4D12-88A2-27DECFDC1CAD}" srcOrd="4" destOrd="0" parTransId="{B4F10330-E052-46ED-BE41-DC9D5F62E58F}" sibTransId="{6906907D-BF0D-43FA-902D-E45671254EA5}"/>
    <dgm:cxn modelId="{CF4719F1-007E-4897-AB5E-FD1AF984D71F}" srcId="{47D24FB0-4769-4B2A-A6A2-2F45D842CD31}" destId="{6F29C754-3DF2-4DD6-87BB-6888F769604F}" srcOrd="1" destOrd="0" parTransId="{4CA4700F-F850-41E7-965B-442916582776}" sibTransId="{3CBD3B05-50A0-4C4B-B66E-57DB42DEF6FC}"/>
    <dgm:cxn modelId="{3E91F8FE-68D6-49C9-A3F3-20B498688CC8}" type="presOf" srcId="{47D24FB0-4769-4B2A-A6A2-2F45D842CD31}" destId="{5BFE57C9-12CE-477F-80A0-E37AB135DDDA}" srcOrd="0" destOrd="0" presId="urn:microsoft.com/office/officeart/2005/8/layout/vList3"/>
    <dgm:cxn modelId="{3CA4196B-9157-4598-905F-72A4BA14EBCA}" type="presParOf" srcId="{5BFE57C9-12CE-477F-80A0-E37AB135DDDA}" destId="{AAC1680C-18FB-4E84-BB23-8F7CB8748AF6}" srcOrd="0" destOrd="0" presId="urn:microsoft.com/office/officeart/2005/8/layout/vList3"/>
    <dgm:cxn modelId="{72DFB37A-D9EA-4C48-BAB3-A651512743E0}" type="presParOf" srcId="{AAC1680C-18FB-4E84-BB23-8F7CB8748AF6}" destId="{A7C8D3B3-E24A-47C5-A4F7-136A4DA92B63}" srcOrd="0" destOrd="0" presId="urn:microsoft.com/office/officeart/2005/8/layout/vList3"/>
    <dgm:cxn modelId="{C73C3494-D292-4C35-93A5-5FB38C23C92D}" type="presParOf" srcId="{AAC1680C-18FB-4E84-BB23-8F7CB8748AF6}" destId="{C82509B0-17B8-4EC2-9951-07D4BD1DD8AC}" srcOrd="1" destOrd="0" presId="urn:microsoft.com/office/officeart/2005/8/layout/vList3"/>
    <dgm:cxn modelId="{A6EFFE05-0CD9-4F80-82B5-D470ECEA67E6}" type="presParOf" srcId="{5BFE57C9-12CE-477F-80A0-E37AB135DDDA}" destId="{5D7E240B-A144-43A4-B28F-CA7BAC6E202A}" srcOrd="1" destOrd="0" presId="urn:microsoft.com/office/officeart/2005/8/layout/vList3"/>
    <dgm:cxn modelId="{8C26F41E-CE68-4DAB-BDF5-908D177A3BA8}" type="presParOf" srcId="{5BFE57C9-12CE-477F-80A0-E37AB135DDDA}" destId="{FC1B6E18-165E-4966-8C16-2E7ED38B5CE2}" srcOrd="2" destOrd="0" presId="urn:microsoft.com/office/officeart/2005/8/layout/vList3"/>
    <dgm:cxn modelId="{97F7B5F1-DDE5-47F9-B665-21C5FBBF86C6}" type="presParOf" srcId="{FC1B6E18-165E-4966-8C16-2E7ED38B5CE2}" destId="{9C43E3AE-DD6A-442A-BF8B-BB1B85324DC7}" srcOrd="0" destOrd="0" presId="urn:microsoft.com/office/officeart/2005/8/layout/vList3"/>
    <dgm:cxn modelId="{3E425895-A6D7-480F-A2AC-AD5F9054F20F}" type="presParOf" srcId="{FC1B6E18-165E-4966-8C16-2E7ED38B5CE2}" destId="{3A1BB143-69FA-4D99-B041-517511E9AD16}" srcOrd="1" destOrd="0" presId="urn:microsoft.com/office/officeart/2005/8/layout/vList3"/>
    <dgm:cxn modelId="{C3FE0623-9C85-4BB1-8522-248B06498EA6}" type="presParOf" srcId="{5BFE57C9-12CE-477F-80A0-E37AB135DDDA}" destId="{D9E709ED-6815-40A3-B2C5-A00014C8486F}" srcOrd="3" destOrd="0" presId="urn:microsoft.com/office/officeart/2005/8/layout/vList3"/>
    <dgm:cxn modelId="{7BA7BE5F-4BE6-407F-A4A9-D86D746E654C}" type="presParOf" srcId="{5BFE57C9-12CE-477F-80A0-E37AB135DDDA}" destId="{44D84F5B-F727-4D68-81B1-1E687F634430}" srcOrd="4" destOrd="0" presId="urn:microsoft.com/office/officeart/2005/8/layout/vList3"/>
    <dgm:cxn modelId="{72E1CDE9-F35B-44CF-9087-C672FD89A4CD}" type="presParOf" srcId="{44D84F5B-F727-4D68-81B1-1E687F634430}" destId="{500871A9-E45D-43DE-8BB5-083CCFFC1F23}" srcOrd="0" destOrd="0" presId="urn:microsoft.com/office/officeart/2005/8/layout/vList3"/>
    <dgm:cxn modelId="{ABD52DFD-FEDC-4D05-9D6A-9FBEABCE28CF}" type="presParOf" srcId="{44D84F5B-F727-4D68-81B1-1E687F634430}" destId="{46B2C995-A73D-4BFF-8822-920329A112A7}" srcOrd="1" destOrd="0" presId="urn:microsoft.com/office/officeart/2005/8/layout/vList3"/>
    <dgm:cxn modelId="{7F24B726-CA6F-425B-9ECE-3B3721D23A14}" type="presParOf" srcId="{5BFE57C9-12CE-477F-80A0-E37AB135DDDA}" destId="{8669B6CC-6EC3-4A58-ACE5-DC446116A520}" srcOrd="5" destOrd="0" presId="urn:microsoft.com/office/officeart/2005/8/layout/vList3"/>
    <dgm:cxn modelId="{C76297ED-9105-421F-AFB1-4BB72DF7B180}" type="presParOf" srcId="{5BFE57C9-12CE-477F-80A0-E37AB135DDDA}" destId="{BC1F00D3-69B1-46B7-AC56-13C7A3E68A9C}" srcOrd="6" destOrd="0" presId="urn:microsoft.com/office/officeart/2005/8/layout/vList3"/>
    <dgm:cxn modelId="{608DAEA1-3065-4417-A74B-401463A407C6}" type="presParOf" srcId="{BC1F00D3-69B1-46B7-AC56-13C7A3E68A9C}" destId="{ACE8DD49-79E5-4EE9-9974-A20D96A4DB2C}" srcOrd="0" destOrd="0" presId="urn:microsoft.com/office/officeart/2005/8/layout/vList3"/>
    <dgm:cxn modelId="{5A9154DA-1E04-4F93-A578-245823A5B7BD}" type="presParOf" srcId="{BC1F00D3-69B1-46B7-AC56-13C7A3E68A9C}" destId="{70C553E9-99C1-4671-B6A2-D3916007AC5E}" srcOrd="1" destOrd="0" presId="urn:microsoft.com/office/officeart/2005/8/layout/vList3"/>
    <dgm:cxn modelId="{BCD82EB9-C2E6-472A-90EB-82810E73F581}" type="presParOf" srcId="{5BFE57C9-12CE-477F-80A0-E37AB135DDDA}" destId="{2E811ED9-B73A-4C0B-849D-744CDF9F682C}" srcOrd="7" destOrd="0" presId="urn:microsoft.com/office/officeart/2005/8/layout/vList3"/>
    <dgm:cxn modelId="{EC26A7C1-E0A9-46AB-A489-621B6BC82531}" type="presParOf" srcId="{5BFE57C9-12CE-477F-80A0-E37AB135DDDA}" destId="{7A072440-790C-4656-A6D9-001025EF323B}" srcOrd="8" destOrd="0" presId="urn:microsoft.com/office/officeart/2005/8/layout/vList3"/>
    <dgm:cxn modelId="{6576D055-53E9-4370-B8DB-8100BC8AA2BC}" type="presParOf" srcId="{7A072440-790C-4656-A6D9-001025EF323B}" destId="{D15579E0-D267-44A1-B147-479BE3B58BD2}" srcOrd="0" destOrd="0" presId="urn:microsoft.com/office/officeart/2005/8/layout/vList3"/>
    <dgm:cxn modelId="{5C7B07F8-A15E-4D88-81B6-F2B12F54C2C2}" type="presParOf" srcId="{7A072440-790C-4656-A6D9-001025EF323B}" destId="{42FC82CA-1E15-45A6-BFBA-1FA6391EF90B}" srcOrd="1" destOrd="0" presId="urn:microsoft.com/office/officeart/2005/8/layout/vList3"/>
    <dgm:cxn modelId="{E3CE0808-30D4-46A9-8BFC-728464674399}" type="presParOf" srcId="{5BFE57C9-12CE-477F-80A0-E37AB135DDDA}" destId="{F15A1F54-37E1-4045-A32E-D73422B1A1E5}" srcOrd="9" destOrd="0" presId="urn:microsoft.com/office/officeart/2005/8/layout/vList3"/>
    <dgm:cxn modelId="{65640FF2-4E8E-4B23-89EB-B5FAA1B1BE0D}" type="presParOf" srcId="{5BFE57C9-12CE-477F-80A0-E37AB135DDDA}" destId="{7630157D-D43D-4177-B05A-2BA51C0794AA}" srcOrd="10" destOrd="0" presId="urn:microsoft.com/office/officeart/2005/8/layout/vList3"/>
    <dgm:cxn modelId="{43396911-EEF3-4D65-84FD-3ECC06E210B5}" type="presParOf" srcId="{7630157D-D43D-4177-B05A-2BA51C0794AA}" destId="{7F110B72-B609-42AC-9C94-907A26112FCB}" srcOrd="0" destOrd="0" presId="urn:microsoft.com/office/officeart/2005/8/layout/vList3"/>
    <dgm:cxn modelId="{11503382-11D7-464F-8644-FD522848FCAF}" type="presParOf" srcId="{7630157D-D43D-4177-B05A-2BA51C0794AA}" destId="{5A04A178-4AB9-44A8-9B36-B31E8DF3C0B0}" srcOrd="1" destOrd="0" presId="urn:microsoft.com/office/officeart/2005/8/layout/vList3"/>
    <dgm:cxn modelId="{0F95CD81-A4C6-4B86-9A7C-14F45278CA0A}" type="presParOf" srcId="{5BFE57C9-12CE-477F-80A0-E37AB135DDDA}" destId="{202EE660-324D-4D8D-8101-55A25D72EC51}" srcOrd="11" destOrd="0" presId="urn:microsoft.com/office/officeart/2005/8/layout/vList3"/>
    <dgm:cxn modelId="{A9D977D1-8A60-421B-A1C5-9853A03886AF}" type="presParOf" srcId="{5BFE57C9-12CE-477F-80A0-E37AB135DDDA}" destId="{1ACE4066-FB25-4D51-A420-A260D1771770}" srcOrd="12" destOrd="0" presId="urn:microsoft.com/office/officeart/2005/8/layout/vList3"/>
    <dgm:cxn modelId="{C6FFC278-208F-4CEE-97B2-D5770E628175}" type="presParOf" srcId="{1ACE4066-FB25-4D51-A420-A260D1771770}" destId="{CC959188-58BD-47FB-801E-E5B08438A581}" srcOrd="0" destOrd="0" presId="urn:microsoft.com/office/officeart/2005/8/layout/vList3"/>
    <dgm:cxn modelId="{8B93E464-82A1-4595-A012-BE1E086525D2}" type="presParOf" srcId="{1ACE4066-FB25-4D51-A420-A260D1771770}" destId="{2AF92044-4974-471B-9283-0C920CBB63E9}" srcOrd="1" destOrd="0" presId="urn:microsoft.com/office/officeart/2005/8/layout/vList3"/>
    <dgm:cxn modelId="{64872E1D-0546-41E1-8C07-125387A6216E}" type="presParOf" srcId="{5BFE57C9-12CE-477F-80A0-E37AB135DDDA}" destId="{921811EF-A9B8-45B2-96F9-D4B6D1B0FBBF}" srcOrd="13" destOrd="0" presId="urn:microsoft.com/office/officeart/2005/8/layout/vList3"/>
    <dgm:cxn modelId="{A8112D1A-6796-48D2-9702-F5F2732B51BB}" type="presParOf" srcId="{5BFE57C9-12CE-477F-80A0-E37AB135DDDA}" destId="{8C743FF2-C3EA-4DAF-A99A-1714C8D7DDD7}" srcOrd="14" destOrd="0" presId="urn:microsoft.com/office/officeart/2005/8/layout/vList3"/>
    <dgm:cxn modelId="{58C8744C-29A7-45A5-B35C-8563D4C4FE24}" type="presParOf" srcId="{8C743FF2-C3EA-4DAF-A99A-1714C8D7DDD7}" destId="{532AA9C0-8C9D-42DE-B98C-266FADB00D9B}" srcOrd="0" destOrd="0" presId="urn:microsoft.com/office/officeart/2005/8/layout/vList3"/>
    <dgm:cxn modelId="{268C6D8C-8557-47CF-AFEE-00A9CFBF8EB8}" type="presParOf" srcId="{8C743FF2-C3EA-4DAF-A99A-1714C8D7DDD7}" destId="{F6CA8011-2933-4A9F-9E71-8C712F2C3A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D6BB9C-662A-4619-B05B-A6F07FD1FD46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95B0A5CE-5BD5-4F3B-ACF5-BDC692169D88}">
      <dgm:prSet custT="1"/>
      <dgm:spPr/>
      <dgm:t>
        <a:bodyPr/>
        <a:lstStyle/>
        <a:p>
          <a:r>
            <a:rPr lang="en-US" sz="1600" dirty="0"/>
            <a:t>older voters deciding about younger voters</a:t>
          </a:r>
          <a:endParaRPr lang="de-DE" sz="1600" dirty="0"/>
        </a:p>
      </dgm:t>
    </dgm:pt>
    <dgm:pt modelId="{DF768659-FF14-45F8-AA2B-EE02A3EC750A}" type="parTrans" cxnId="{164CD70D-6A65-4353-8582-80A137C5B8FD}">
      <dgm:prSet/>
      <dgm:spPr/>
      <dgm:t>
        <a:bodyPr/>
        <a:lstStyle/>
        <a:p>
          <a:endParaRPr lang="de-DE"/>
        </a:p>
      </dgm:t>
    </dgm:pt>
    <dgm:pt modelId="{FC16B6AA-8D80-4207-A1B8-FF95D0780785}" type="sibTrans" cxnId="{164CD70D-6A65-4353-8582-80A137C5B8FD}">
      <dgm:prSet/>
      <dgm:spPr/>
      <dgm:t>
        <a:bodyPr/>
        <a:lstStyle/>
        <a:p>
          <a:endParaRPr lang="de-DE"/>
        </a:p>
      </dgm:t>
    </dgm:pt>
    <dgm:pt modelId="{084D51EC-F17C-47DF-8BB9-B686930DFBD3}">
      <dgm:prSet custT="1"/>
      <dgm:spPr/>
      <dgm:t>
        <a:bodyPr/>
        <a:lstStyle/>
        <a:p>
          <a:r>
            <a:rPr lang="en-US" sz="1600" dirty="0"/>
            <a:t>democratic participation in depopulated areas </a:t>
          </a:r>
          <a:endParaRPr lang="de-DE" sz="1600" dirty="0"/>
        </a:p>
      </dgm:t>
    </dgm:pt>
    <dgm:pt modelId="{EC3C5B84-3DF8-406A-91CC-B76EEFCC8B03}" type="parTrans" cxnId="{EDFE34FD-1FB3-41D2-93DC-E93061D90B18}">
      <dgm:prSet/>
      <dgm:spPr/>
      <dgm:t>
        <a:bodyPr/>
        <a:lstStyle/>
        <a:p>
          <a:endParaRPr lang="de-DE"/>
        </a:p>
      </dgm:t>
    </dgm:pt>
    <dgm:pt modelId="{AC4E21A1-B794-4D78-AAD7-E1FED3C1CF80}" type="sibTrans" cxnId="{EDFE34FD-1FB3-41D2-93DC-E93061D90B18}">
      <dgm:prSet/>
      <dgm:spPr/>
      <dgm:t>
        <a:bodyPr/>
        <a:lstStyle/>
        <a:p>
          <a:endParaRPr lang="de-DE"/>
        </a:p>
      </dgm:t>
    </dgm:pt>
    <dgm:pt modelId="{B5440097-E6D3-4377-84BA-D3E3493A5C3F}">
      <dgm:prSet custT="1"/>
      <dgm:spPr/>
      <dgm:t>
        <a:bodyPr/>
        <a:lstStyle/>
        <a:p>
          <a:r>
            <a:rPr lang="en-US" sz="1600" dirty="0"/>
            <a:t>democratic gaps - migrants can often not vote </a:t>
          </a:r>
          <a:endParaRPr lang="de-DE" sz="1600" dirty="0"/>
        </a:p>
      </dgm:t>
    </dgm:pt>
    <dgm:pt modelId="{6F28A02D-40DA-41B7-8270-6424676FF93D}" type="parTrans" cxnId="{45A666A5-8C57-4660-9791-6A1BC2041446}">
      <dgm:prSet/>
      <dgm:spPr/>
      <dgm:t>
        <a:bodyPr/>
        <a:lstStyle/>
        <a:p>
          <a:endParaRPr lang="de-DE"/>
        </a:p>
      </dgm:t>
    </dgm:pt>
    <dgm:pt modelId="{61D45AA1-2ACC-43D7-BF76-F078AFF387C3}" type="sibTrans" cxnId="{45A666A5-8C57-4660-9791-6A1BC2041446}">
      <dgm:prSet/>
      <dgm:spPr/>
      <dgm:t>
        <a:bodyPr/>
        <a:lstStyle/>
        <a:p>
          <a:endParaRPr lang="de-DE"/>
        </a:p>
      </dgm:t>
    </dgm:pt>
    <dgm:pt modelId="{317D1E71-C61D-4ADA-ADA5-2FB62E4346A9}" type="pres">
      <dgm:prSet presAssocID="{ADD6BB9C-662A-4619-B05B-A6F07FD1FD46}" presName="CompostProcess" presStyleCnt="0">
        <dgm:presLayoutVars>
          <dgm:dir/>
          <dgm:resizeHandles val="exact"/>
        </dgm:presLayoutVars>
      </dgm:prSet>
      <dgm:spPr/>
    </dgm:pt>
    <dgm:pt modelId="{F0BF2E4A-0AD1-46C0-A23D-85E46973B78F}" type="pres">
      <dgm:prSet presAssocID="{ADD6BB9C-662A-4619-B05B-A6F07FD1FD46}" presName="arrow" presStyleLbl="bgShp" presStyleIdx="0" presStyleCnt="1" custScaleX="117647" custLinFactNeighborX="0"/>
      <dgm:spPr/>
    </dgm:pt>
    <dgm:pt modelId="{E2083818-BEF0-43BF-8859-D8ECFE30A2E1}" type="pres">
      <dgm:prSet presAssocID="{ADD6BB9C-662A-4619-B05B-A6F07FD1FD46}" presName="linearProcess" presStyleCnt="0"/>
      <dgm:spPr/>
    </dgm:pt>
    <dgm:pt modelId="{A60E60A4-748D-485B-85B2-D8DDBAEEF13A}" type="pres">
      <dgm:prSet presAssocID="{95B0A5CE-5BD5-4F3B-ACF5-BDC692169D88}" presName="textNode" presStyleLbl="node1" presStyleIdx="0" presStyleCnt="3" custLinFactNeighborX="34362" custLinFactNeighborY="246">
        <dgm:presLayoutVars>
          <dgm:bulletEnabled val="1"/>
        </dgm:presLayoutVars>
      </dgm:prSet>
      <dgm:spPr/>
    </dgm:pt>
    <dgm:pt modelId="{CC60ED3D-FE69-45D1-89E5-62AFD2A675FC}" type="pres">
      <dgm:prSet presAssocID="{FC16B6AA-8D80-4207-A1B8-FF95D0780785}" presName="sibTrans" presStyleCnt="0"/>
      <dgm:spPr/>
    </dgm:pt>
    <dgm:pt modelId="{D7A6B0DD-4C5C-4267-946B-A5BB03D32A22}" type="pres">
      <dgm:prSet presAssocID="{084D51EC-F17C-47DF-8BB9-B686930DFBD3}" presName="textNode" presStyleLbl="node1" presStyleIdx="1" presStyleCnt="3" custLinFactNeighborX="-68724" custLinFactNeighborY="246">
        <dgm:presLayoutVars>
          <dgm:bulletEnabled val="1"/>
        </dgm:presLayoutVars>
      </dgm:prSet>
      <dgm:spPr/>
    </dgm:pt>
    <dgm:pt modelId="{1C996036-8528-483A-8ED4-5E39D192B724}" type="pres">
      <dgm:prSet presAssocID="{AC4E21A1-B794-4D78-AAD7-E1FED3C1CF80}" presName="sibTrans" presStyleCnt="0"/>
      <dgm:spPr/>
    </dgm:pt>
    <dgm:pt modelId="{F619744F-2453-44D9-B2FB-1D5D8F354EE5}" type="pres">
      <dgm:prSet presAssocID="{B5440097-E6D3-4377-84BA-D3E3493A5C3F}" presName="textNode" presStyleLbl="node1" presStyleIdx="2" presStyleCnt="3" custLinFactX="-14938" custLinFactNeighborX="-100000" custLinFactNeighborY="246">
        <dgm:presLayoutVars>
          <dgm:bulletEnabled val="1"/>
        </dgm:presLayoutVars>
      </dgm:prSet>
      <dgm:spPr/>
    </dgm:pt>
  </dgm:ptLst>
  <dgm:cxnLst>
    <dgm:cxn modelId="{71374C08-3260-4B41-90C0-722756F55583}" type="presOf" srcId="{ADD6BB9C-662A-4619-B05B-A6F07FD1FD46}" destId="{317D1E71-C61D-4ADA-ADA5-2FB62E4346A9}" srcOrd="0" destOrd="0" presId="urn:microsoft.com/office/officeart/2005/8/layout/hProcess9"/>
    <dgm:cxn modelId="{164CD70D-6A65-4353-8582-80A137C5B8FD}" srcId="{ADD6BB9C-662A-4619-B05B-A6F07FD1FD46}" destId="{95B0A5CE-5BD5-4F3B-ACF5-BDC692169D88}" srcOrd="0" destOrd="0" parTransId="{DF768659-FF14-45F8-AA2B-EE02A3EC750A}" sibTransId="{FC16B6AA-8D80-4207-A1B8-FF95D0780785}"/>
    <dgm:cxn modelId="{81C4B23A-F3E1-452D-BBC7-172776EB5C1D}" type="presOf" srcId="{084D51EC-F17C-47DF-8BB9-B686930DFBD3}" destId="{D7A6B0DD-4C5C-4267-946B-A5BB03D32A22}" srcOrd="0" destOrd="0" presId="urn:microsoft.com/office/officeart/2005/8/layout/hProcess9"/>
    <dgm:cxn modelId="{0CBF3268-F9B9-4364-9186-6D43C0429113}" type="presOf" srcId="{95B0A5CE-5BD5-4F3B-ACF5-BDC692169D88}" destId="{A60E60A4-748D-485B-85B2-D8DDBAEEF13A}" srcOrd="0" destOrd="0" presId="urn:microsoft.com/office/officeart/2005/8/layout/hProcess9"/>
    <dgm:cxn modelId="{F1FF4C89-51B9-4918-BBC0-D4DFD486C245}" type="presOf" srcId="{B5440097-E6D3-4377-84BA-D3E3493A5C3F}" destId="{F619744F-2453-44D9-B2FB-1D5D8F354EE5}" srcOrd="0" destOrd="0" presId="urn:microsoft.com/office/officeart/2005/8/layout/hProcess9"/>
    <dgm:cxn modelId="{45A666A5-8C57-4660-9791-6A1BC2041446}" srcId="{ADD6BB9C-662A-4619-B05B-A6F07FD1FD46}" destId="{B5440097-E6D3-4377-84BA-D3E3493A5C3F}" srcOrd="2" destOrd="0" parTransId="{6F28A02D-40DA-41B7-8270-6424676FF93D}" sibTransId="{61D45AA1-2ACC-43D7-BF76-F078AFF387C3}"/>
    <dgm:cxn modelId="{EDFE34FD-1FB3-41D2-93DC-E93061D90B18}" srcId="{ADD6BB9C-662A-4619-B05B-A6F07FD1FD46}" destId="{084D51EC-F17C-47DF-8BB9-B686930DFBD3}" srcOrd="1" destOrd="0" parTransId="{EC3C5B84-3DF8-406A-91CC-B76EEFCC8B03}" sibTransId="{AC4E21A1-B794-4D78-AAD7-E1FED3C1CF80}"/>
    <dgm:cxn modelId="{FCB39F32-9779-47F3-88FA-E29DB41EB137}" type="presParOf" srcId="{317D1E71-C61D-4ADA-ADA5-2FB62E4346A9}" destId="{F0BF2E4A-0AD1-46C0-A23D-85E46973B78F}" srcOrd="0" destOrd="0" presId="urn:microsoft.com/office/officeart/2005/8/layout/hProcess9"/>
    <dgm:cxn modelId="{E9F95882-F124-45D1-86C5-A4F8C4384FFE}" type="presParOf" srcId="{317D1E71-C61D-4ADA-ADA5-2FB62E4346A9}" destId="{E2083818-BEF0-43BF-8859-D8ECFE30A2E1}" srcOrd="1" destOrd="0" presId="urn:microsoft.com/office/officeart/2005/8/layout/hProcess9"/>
    <dgm:cxn modelId="{170A83FE-A3C7-4950-A9C3-5725288C97F4}" type="presParOf" srcId="{E2083818-BEF0-43BF-8859-D8ECFE30A2E1}" destId="{A60E60A4-748D-485B-85B2-D8DDBAEEF13A}" srcOrd="0" destOrd="0" presId="urn:microsoft.com/office/officeart/2005/8/layout/hProcess9"/>
    <dgm:cxn modelId="{1E1ED97C-0EE5-4871-B719-BA3DD6993514}" type="presParOf" srcId="{E2083818-BEF0-43BF-8859-D8ECFE30A2E1}" destId="{CC60ED3D-FE69-45D1-89E5-62AFD2A675FC}" srcOrd="1" destOrd="0" presId="urn:microsoft.com/office/officeart/2005/8/layout/hProcess9"/>
    <dgm:cxn modelId="{96A31C8A-D94C-4102-BEE6-E4EC18D08DF9}" type="presParOf" srcId="{E2083818-BEF0-43BF-8859-D8ECFE30A2E1}" destId="{D7A6B0DD-4C5C-4267-946B-A5BB03D32A22}" srcOrd="2" destOrd="0" presId="urn:microsoft.com/office/officeart/2005/8/layout/hProcess9"/>
    <dgm:cxn modelId="{837111E5-4A5A-4890-ACFE-EB85BE40E869}" type="presParOf" srcId="{E2083818-BEF0-43BF-8859-D8ECFE30A2E1}" destId="{1C996036-8528-483A-8ED4-5E39D192B724}" srcOrd="3" destOrd="0" presId="urn:microsoft.com/office/officeart/2005/8/layout/hProcess9"/>
    <dgm:cxn modelId="{5C0B72E2-FB69-4F2F-8F89-3AC64B470ED3}" type="presParOf" srcId="{E2083818-BEF0-43BF-8859-D8ECFE30A2E1}" destId="{F619744F-2453-44D9-B2FB-1D5D8F354EE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FFF5A0-6980-404C-89FF-F65CCE6B9C86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EEBD8A7-C307-46EE-BD38-8BF4F84E6624}">
      <dgm:prSet custT="1"/>
      <dgm:spPr/>
      <dgm:t>
        <a:bodyPr/>
        <a:lstStyle/>
        <a:p>
          <a:r>
            <a:rPr lang="en-US" sz="1600" dirty="0"/>
            <a:t>1. Lower barriers to political participation</a:t>
          </a:r>
          <a:endParaRPr lang="de-DE" sz="1600" dirty="0"/>
        </a:p>
      </dgm:t>
    </dgm:pt>
    <dgm:pt modelId="{D3B01E53-A1A0-45C3-9178-D46F1BAC4AEA}" type="parTrans" cxnId="{C283369D-D270-4477-BC50-C470C784F740}">
      <dgm:prSet/>
      <dgm:spPr/>
      <dgm:t>
        <a:bodyPr/>
        <a:lstStyle/>
        <a:p>
          <a:endParaRPr lang="de-DE" sz="2000"/>
        </a:p>
      </dgm:t>
    </dgm:pt>
    <dgm:pt modelId="{030EEE09-A701-4351-86EE-251DC6D810AA}" type="sibTrans" cxnId="{C283369D-D270-4477-BC50-C470C784F740}">
      <dgm:prSet/>
      <dgm:spPr/>
      <dgm:t>
        <a:bodyPr/>
        <a:lstStyle/>
        <a:p>
          <a:endParaRPr lang="de-DE" sz="2000"/>
        </a:p>
      </dgm:t>
    </dgm:pt>
    <dgm:pt modelId="{2E013DE9-C96E-498C-8BB8-ED266065CBBD}">
      <dgm:prSet custT="1"/>
      <dgm:spPr/>
      <dgm:t>
        <a:bodyPr/>
        <a:lstStyle/>
        <a:p>
          <a:r>
            <a:rPr lang="en-US" sz="1600"/>
            <a:t>2. Strengthen youth representation in institutions</a:t>
          </a:r>
          <a:endParaRPr lang="de-DE" sz="1600"/>
        </a:p>
      </dgm:t>
    </dgm:pt>
    <dgm:pt modelId="{26B428D1-7CDD-44E8-ADE1-048953CE012A}" type="parTrans" cxnId="{C46BBECC-A9B3-47EC-B413-83FE18D27D4E}">
      <dgm:prSet/>
      <dgm:spPr/>
      <dgm:t>
        <a:bodyPr/>
        <a:lstStyle/>
        <a:p>
          <a:endParaRPr lang="de-DE" sz="2000"/>
        </a:p>
      </dgm:t>
    </dgm:pt>
    <dgm:pt modelId="{6A733311-1F68-4B7F-97CB-12E4F4A3C47C}" type="sibTrans" cxnId="{C46BBECC-A9B3-47EC-B413-83FE18D27D4E}">
      <dgm:prSet/>
      <dgm:spPr/>
      <dgm:t>
        <a:bodyPr/>
        <a:lstStyle/>
        <a:p>
          <a:endParaRPr lang="de-DE" sz="2000"/>
        </a:p>
      </dgm:t>
    </dgm:pt>
    <dgm:pt modelId="{8B1A8AE4-29EA-4637-91CB-C5E6C2AE1398}">
      <dgm:prSet custT="1"/>
      <dgm:spPr/>
      <dgm:t>
        <a:bodyPr/>
        <a:lstStyle/>
        <a:p>
          <a:r>
            <a:rPr lang="en-US" sz="1600"/>
            <a:t>3. Ensure intergenerational balance in policy making</a:t>
          </a:r>
          <a:endParaRPr lang="de-DE" sz="1600"/>
        </a:p>
      </dgm:t>
    </dgm:pt>
    <dgm:pt modelId="{3CBF2232-8D65-437D-81CF-3E44EF74EFC7}" type="parTrans" cxnId="{C839199A-C4A4-4884-828D-96047AD9ED45}">
      <dgm:prSet/>
      <dgm:spPr/>
      <dgm:t>
        <a:bodyPr/>
        <a:lstStyle/>
        <a:p>
          <a:endParaRPr lang="de-DE" sz="2000"/>
        </a:p>
      </dgm:t>
    </dgm:pt>
    <dgm:pt modelId="{F85A2B26-AD3F-4087-A218-AFB43B5ED207}" type="sibTrans" cxnId="{C839199A-C4A4-4884-828D-96047AD9ED45}">
      <dgm:prSet/>
      <dgm:spPr/>
      <dgm:t>
        <a:bodyPr/>
        <a:lstStyle/>
        <a:p>
          <a:endParaRPr lang="de-DE" sz="2000"/>
        </a:p>
      </dgm:t>
    </dgm:pt>
    <dgm:pt modelId="{3D798631-0D44-4F7D-B7ED-1063A049E6D3}">
      <dgm:prSet custT="1"/>
      <dgm:spPr/>
      <dgm:t>
        <a:bodyPr/>
        <a:lstStyle/>
        <a:p>
          <a:r>
            <a:rPr lang="en-US" sz="1600"/>
            <a:t>5. Encourage alternative forms of participation</a:t>
          </a:r>
          <a:endParaRPr lang="de-DE" sz="1600"/>
        </a:p>
      </dgm:t>
    </dgm:pt>
    <dgm:pt modelId="{E6906A70-7AB2-49EB-98AA-36236BDB4120}" type="parTrans" cxnId="{17B4695C-B487-4C0F-B15E-F1E90BE7F361}">
      <dgm:prSet/>
      <dgm:spPr/>
      <dgm:t>
        <a:bodyPr/>
        <a:lstStyle/>
        <a:p>
          <a:endParaRPr lang="de-DE" sz="2000"/>
        </a:p>
      </dgm:t>
    </dgm:pt>
    <dgm:pt modelId="{5A662242-8FF9-4917-B85D-C7A410CFD700}" type="sibTrans" cxnId="{17B4695C-B487-4C0F-B15E-F1E90BE7F361}">
      <dgm:prSet/>
      <dgm:spPr/>
      <dgm:t>
        <a:bodyPr/>
        <a:lstStyle/>
        <a:p>
          <a:endParaRPr lang="de-DE" sz="2000"/>
        </a:p>
      </dgm:t>
    </dgm:pt>
    <dgm:pt modelId="{573C2177-4D8F-44F6-8618-4C744EA049EE}">
      <dgm:prSet custT="1"/>
      <dgm:spPr/>
      <dgm:t>
        <a:bodyPr/>
        <a:lstStyle/>
        <a:p>
          <a:r>
            <a:rPr lang="en-US" sz="1600"/>
            <a:t>4. Invest in policies benefiting younger generations</a:t>
          </a:r>
          <a:endParaRPr lang="de-DE" sz="1600"/>
        </a:p>
      </dgm:t>
    </dgm:pt>
    <dgm:pt modelId="{F629F0A8-0D83-4632-8D47-25E5A67B6F40}" type="sibTrans" cxnId="{5662973C-E170-4109-B715-6F66DFD6895C}">
      <dgm:prSet/>
      <dgm:spPr/>
      <dgm:t>
        <a:bodyPr/>
        <a:lstStyle/>
        <a:p>
          <a:endParaRPr lang="de-DE" sz="2000"/>
        </a:p>
      </dgm:t>
    </dgm:pt>
    <dgm:pt modelId="{41CBEB5D-44FC-496E-9CB4-870987852987}" type="parTrans" cxnId="{5662973C-E170-4109-B715-6F66DFD6895C}">
      <dgm:prSet/>
      <dgm:spPr/>
      <dgm:t>
        <a:bodyPr/>
        <a:lstStyle/>
        <a:p>
          <a:endParaRPr lang="de-DE" sz="2000"/>
        </a:p>
      </dgm:t>
    </dgm:pt>
    <dgm:pt modelId="{50B78218-6B78-4E32-AA1A-F17289757C8F}" type="pres">
      <dgm:prSet presAssocID="{ADFFF5A0-6980-404C-89FF-F65CCE6B9C86}" presName="Name0" presStyleCnt="0">
        <dgm:presLayoutVars>
          <dgm:dir/>
          <dgm:resizeHandles val="exact"/>
        </dgm:presLayoutVars>
      </dgm:prSet>
      <dgm:spPr/>
    </dgm:pt>
    <dgm:pt modelId="{B7D48EEF-2DD2-4C60-A12B-80A760D97DB5}" type="pres">
      <dgm:prSet presAssocID="{5EEBD8A7-C307-46EE-BD38-8BF4F84E6624}" presName="composite" presStyleCnt="0"/>
      <dgm:spPr/>
    </dgm:pt>
    <dgm:pt modelId="{FCED0231-D1F9-4D70-AA32-271EBE097021}" type="pres">
      <dgm:prSet presAssocID="{5EEBD8A7-C307-46EE-BD38-8BF4F84E6624}" presName="rect1" presStyleLbl="trAlignAcc1" presStyleIdx="0" presStyleCnt="5">
        <dgm:presLayoutVars>
          <dgm:bulletEnabled val="1"/>
        </dgm:presLayoutVars>
      </dgm:prSet>
      <dgm:spPr/>
    </dgm:pt>
    <dgm:pt modelId="{30BD4987-0062-49A0-94BE-0498E4404550}" type="pres">
      <dgm:prSet presAssocID="{5EEBD8A7-C307-46EE-BD38-8BF4F84E6624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ruckerabdeckung offen mit einfarbiger Füllung"/>
        </a:ext>
      </dgm:extLst>
    </dgm:pt>
    <dgm:pt modelId="{B57B98BD-5EE2-4C76-A2FF-C7010EA994E6}" type="pres">
      <dgm:prSet presAssocID="{030EEE09-A701-4351-86EE-251DC6D810AA}" presName="sibTrans" presStyleCnt="0"/>
      <dgm:spPr/>
    </dgm:pt>
    <dgm:pt modelId="{4E5E5D89-56F7-4FE7-A9DE-E0459A82AACF}" type="pres">
      <dgm:prSet presAssocID="{2E013DE9-C96E-498C-8BB8-ED266065CBBD}" presName="composite" presStyleCnt="0"/>
      <dgm:spPr/>
    </dgm:pt>
    <dgm:pt modelId="{40A85545-B413-48E7-8B3F-457A61DDFB78}" type="pres">
      <dgm:prSet presAssocID="{2E013DE9-C96E-498C-8BB8-ED266065CBBD}" presName="rect1" presStyleLbl="trAlignAcc1" presStyleIdx="1" presStyleCnt="5">
        <dgm:presLayoutVars>
          <dgm:bulletEnabled val="1"/>
        </dgm:presLayoutVars>
      </dgm:prSet>
      <dgm:spPr/>
    </dgm:pt>
    <dgm:pt modelId="{DCA96410-432F-445D-B009-2C36C6494CE9}" type="pres">
      <dgm:prSet presAssocID="{2E013DE9-C96E-498C-8BB8-ED266065CBBD}" presName="rect2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zent mit einfarbiger Füllung"/>
        </a:ext>
      </dgm:extLst>
    </dgm:pt>
    <dgm:pt modelId="{B6FDF5F3-24F4-49CD-9791-CEDCDF9ABA4B}" type="pres">
      <dgm:prSet presAssocID="{6A733311-1F68-4B7F-97CB-12E4F4A3C47C}" presName="sibTrans" presStyleCnt="0"/>
      <dgm:spPr/>
    </dgm:pt>
    <dgm:pt modelId="{C0FAD846-5990-4729-AF66-75B72F3DCA14}" type="pres">
      <dgm:prSet presAssocID="{8B1A8AE4-29EA-4637-91CB-C5E6C2AE1398}" presName="composite" presStyleCnt="0"/>
      <dgm:spPr/>
    </dgm:pt>
    <dgm:pt modelId="{267B2956-941E-4A82-ADAB-58C273B10D17}" type="pres">
      <dgm:prSet presAssocID="{8B1A8AE4-29EA-4637-91CB-C5E6C2AE1398}" presName="rect1" presStyleLbl="trAlignAcc1" presStyleIdx="2" presStyleCnt="5">
        <dgm:presLayoutVars>
          <dgm:bulletEnabled val="1"/>
        </dgm:presLayoutVars>
      </dgm:prSet>
      <dgm:spPr/>
    </dgm:pt>
    <dgm:pt modelId="{1F7B2D79-5D86-4031-852C-F82C3DFA136C}" type="pres">
      <dgm:prSet presAssocID="{8B1A8AE4-29EA-4637-91CB-C5E6C2AE1398}" presName="rect2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ewichte ungleich mit einfarbiger Füllung"/>
        </a:ext>
      </dgm:extLst>
    </dgm:pt>
    <dgm:pt modelId="{0437A16A-0046-4AFF-9D5A-E58C592E0017}" type="pres">
      <dgm:prSet presAssocID="{F85A2B26-AD3F-4087-A218-AFB43B5ED207}" presName="sibTrans" presStyleCnt="0"/>
      <dgm:spPr/>
    </dgm:pt>
    <dgm:pt modelId="{C8072558-B132-4461-9414-8809CD6F510F}" type="pres">
      <dgm:prSet presAssocID="{573C2177-4D8F-44F6-8618-4C744EA049EE}" presName="composite" presStyleCnt="0"/>
      <dgm:spPr/>
    </dgm:pt>
    <dgm:pt modelId="{DF6D80F6-BEA7-49A6-8C4A-7B11F296EB8A}" type="pres">
      <dgm:prSet presAssocID="{573C2177-4D8F-44F6-8618-4C744EA049EE}" presName="rect1" presStyleLbl="trAlignAcc1" presStyleIdx="3" presStyleCnt="5">
        <dgm:presLayoutVars>
          <dgm:bulletEnabled val="1"/>
        </dgm:presLayoutVars>
      </dgm:prSet>
      <dgm:spPr/>
    </dgm:pt>
    <dgm:pt modelId="{6910CA10-7C63-4800-BB86-02DDA7BF5EA0}" type="pres">
      <dgm:prSet presAssocID="{573C2177-4D8F-44F6-8618-4C744EA049EE}" presName="rect2" presStyleLbl="f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eschäftswachstum mit einfarbiger Füllung"/>
        </a:ext>
      </dgm:extLst>
    </dgm:pt>
    <dgm:pt modelId="{4336A2A6-7FC1-443B-9A54-F2A9A91B35D6}" type="pres">
      <dgm:prSet presAssocID="{F629F0A8-0D83-4632-8D47-25E5A67B6F40}" presName="sibTrans" presStyleCnt="0"/>
      <dgm:spPr/>
    </dgm:pt>
    <dgm:pt modelId="{0EC2C57E-A65C-4BA2-B74F-C6CAC3DD3E3C}" type="pres">
      <dgm:prSet presAssocID="{3D798631-0D44-4F7D-B7ED-1063A049E6D3}" presName="composite" presStyleCnt="0"/>
      <dgm:spPr/>
    </dgm:pt>
    <dgm:pt modelId="{E1565C1A-0653-4F02-BF7E-46357D378EB9}" type="pres">
      <dgm:prSet presAssocID="{3D798631-0D44-4F7D-B7ED-1063A049E6D3}" presName="rect1" presStyleLbl="trAlignAcc1" presStyleIdx="4" presStyleCnt="5">
        <dgm:presLayoutVars>
          <dgm:bulletEnabled val="1"/>
        </dgm:presLayoutVars>
      </dgm:prSet>
      <dgm:spPr/>
    </dgm:pt>
    <dgm:pt modelId="{CD3BB95A-56A2-4692-80B5-76E07F54D833}" type="pres">
      <dgm:prSet presAssocID="{3D798631-0D44-4F7D-B7ED-1063A049E6D3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hat mit einfarbiger Füllung"/>
        </a:ext>
      </dgm:extLst>
    </dgm:pt>
  </dgm:ptLst>
  <dgm:cxnLst>
    <dgm:cxn modelId="{0A78770B-F09C-4657-A7E2-5C48BFC5AC7A}" type="presOf" srcId="{8B1A8AE4-29EA-4637-91CB-C5E6C2AE1398}" destId="{267B2956-941E-4A82-ADAB-58C273B10D17}" srcOrd="0" destOrd="0" presId="urn:microsoft.com/office/officeart/2008/layout/PictureStrips"/>
    <dgm:cxn modelId="{53AB5C0D-D333-4E5F-B57F-61D8F36BAE9C}" type="presOf" srcId="{ADFFF5A0-6980-404C-89FF-F65CCE6B9C86}" destId="{50B78218-6B78-4E32-AA1A-F17289757C8F}" srcOrd="0" destOrd="0" presId="urn:microsoft.com/office/officeart/2008/layout/PictureStrips"/>
    <dgm:cxn modelId="{5662973C-E170-4109-B715-6F66DFD6895C}" srcId="{ADFFF5A0-6980-404C-89FF-F65CCE6B9C86}" destId="{573C2177-4D8F-44F6-8618-4C744EA049EE}" srcOrd="3" destOrd="0" parTransId="{41CBEB5D-44FC-496E-9CB4-870987852987}" sibTransId="{F629F0A8-0D83-4632-8D47-25E5A67B6F40}"/>
    <dgm:cxn modelId="{17B4695C-B487-4C0F-B15E-F1E90BE7F361}" srcId="{ADFFF5A0-6980-404C-89FF-F65CCE6B9C86}" destId="{3D798631-0D44-4F7D-B7ED-1063A049E6D3}" srcOrd="4" destOrd="0" parTransId="{E6906A70-7AB2-49EB-98AA-36236BDB4120}" sibTransId="{5A662242-8FF9-4917-B85D-C7A410CFD700}"/>
    <dgm:cxn modelId="{6BD54E66-F36A-436D-ADFF-E9965A69CA04}" type="presOf" srcId="{3D798631-0D44-4F7D-B7ED-1063A049E6D3}" destId="{E1565C1A-0653-4F02-BF7E-46357D378EB9}" srcOrd="0" destOrd="0" presId="urn:microsoft.com/office/officeart/2008/layout/PictureStrips"/>
    <dgm:cxn modelId="{B348757D-EBEB-497A-A777-4AAD1229B826}" type="presOf" srcId="{573C2177-4D8F-44F6-8618-4C744EA049EE}" destId="{DF6D80F6-BEA7-49A6-8C4A-7B11F296EB8A}" srcOrd="0" destOrd="0" presId="urn:microsoft.com/office/officeart/2008/layout/PictureStrips"/>
    <dgm:cxn modelId="{C839199A-C4A4-4884-828D-96047AD9ED45}" srcId="{ADFFF5A0-6980-404C-89FF-F65CCE6B9C86}" destId="{8B1A8AE4-29EA-4637-91CB-C5E6C2AE1398}" srcOrd="2" destOrd="0" parTransId="{3CBF2232-8D65-437D-81CF-3E44EF74EFC7}" sibTransId="{F85A2B26-AD3F-4087-A218-AFB43B5ED207}"/>
    <dgm:cxn modelId="{C283369D-D270-4477-BC50-C470C784F740}" srcId="{ADFFF5A0-6980-404C-89FF-F65CCE6B9C86}" destId="{5EEBD8A7-C307-46EE-BD38-8BF4F84E6624}" srcOrd="0" destOrd="0" parTransId="{D3B01E53-A1A0-45C3-9178-D46F1BAC4AEA}" sibTransId="{030EEE09-A701-4351-86EE-251DC6D810AA}"/>
    <dgm:cxn modelId="{B79B55A8-96C5-4CB5-BFCD-B58D5D2B9125}" type="presOf" srcId="{2E013DE9-C96E-498C-8BB8-ED266065CBBD}" destId="{40A85545-B413-48E7-8B3F-457A61DDFB78}" srcOrd="0" destOrd="0" presId="urn:microsoft.com/office/officeart/2008/layout/PictureStrips"/>
    <dgm:cxn modelId="{C46BBECC-A9B3-47EC-B413-83FE18D27D4E}" srcId="{ADFFF5A0-6980-404C-89FF-F65CCE6B9C86}" destId="{2E013DE9-C96E-498C-8BB8-ED266065CBBD}" srcOrd="1" destOrd="0" parTransId="{26B428D1-7CDD-44E8-ADE1-048953CE012A}" sibTransId="{6A733311-1F68-4B7F-97CB-12E4F4A3C47C}"/>
    <dgm:cxn modelId="{D98E1FE3-375A-4FAD-8E51-B595FABE82D7}" type="presOf" srcId="{5EEBD8A7-C307-46EE-BD38-8BF4F84E6624}" destId="{FCED0231-D1F9-4D70-AA32-271EBE097021}" srcOrd="0" destOrd="0" presId="urn:microsoft.com/office/officeart/2008/layout/PictureStrips"/>
    <dgm:cxn modelId="{4FC88F98-4DA9-46FA-8508-EA50BE8DAE61}" type="presParOf" srcId="{50B78218-6B78-4E32-AA1A-F17289757C8F}" destId="{B7D48EEF-2DD2-4C60-A12B-80A760D97DB5}" srcOrd="0" destOrd="0" presId="urn:microsoft.com/office/officeart/2008/layout/PictureStrips"/>
    <dgm:cxn modelId="{0E31DB83-AEC2-4574-82AE-FF2B0F4C00C8}" type="presParOf" srcId="{B7D48EEF-2DD2-4C60-A12B-80A760D97DB5}" destId="{FCED0231-D1F9-4D70-AA32-271EBE097021}" srcOrd="0" destOrd="0" presId="urn:microsoft.com/office/officeart/2008/layout/PictureStrips"/>
    <dgm:cxn modelId="{12D93674-B671-4239-9E09-49692B8E50DB}" type="presParOf" srcId="{B7D48EEF-2DD2-4C60-A12B-80A760D97DB5}" destId="{30BD4987-0062-49A0-94BE-0498E4404550}" srcOrd="1" destOrd="0" presId="urn:microsoft.com/office/officeart/2008/layout/PictureStrips"/>
    <dgm:cxn modelId="{14235502-6680-44D7-9027-ED7A7D5AC141}" type="presParOf" srcId="{50B78218-6B78-4E32-AA1A-F17289757C8F}" destId="{B57B98BD-5EE2-4C76-A2FF-C7010EA994E6}" srcOrd="1" destOrd="0" presId="urn:microsoft.com/office/officeart/2008/layout/PictureStrips"/>
    <dgm:cxn modelId="{1FE26AD2-D2B3-431D-B59C-F6323E3D34FF}" type="presParOf" srcId="{50B78218-6B78-4E32-AA1A-F17289757C8F}" destId="{4E5E5D89-56F7-4FE7-A9DE-E0459A82AACF}" srcOrd="2" destOrd="0" presId="urn:microsoft.com/office/officeart/2008/layout/PictureStrips"/>
    <dgm:cxn modelId="{716945DB-FF5E-438E-BEF0-542BA002DCB3}" type="presParOf" srcId="{4E5E5D89-56F7-4FE7-A9DE-E0459A82AACF}" destId="{40A85545-B413-48E7-8B3F-457A61DDFB78}" srcOrd="0" destOrd="0" presId="urn:microsoft.com/office/officeart/2008/layout/PictureStrips"/>
    <dgm:cxn modelId="{FE11B88D-4D05-4CDD-9387-AD966A9E6FF5}" type="presParOf" srcId="{4E5E5D89-56F7-4FE7-A9DE-E0459A82AACF}" destId="{DCA96410-432F-445D-B009-2C36C6494CE9}" srcOrd="1" destOrd="0" presId="urn:microsoft.com/office/officeart/2008/layout/PictureStrips"/>
    <dgm:cxn modelId="{28003F85-ACC4-4A85-8AF2-91CE4EBDD8E7}" type="presParOf" srcId="{50B78218-6B78-4E32-AA1A-F17289757C8F}" destId="{B6FDF5F3-24F4-49CD-9791-CEDCDF9ABA4B}" srcOrd="3" destOrd="0" presId="urn:microsoft.com/office/officeart/2008/layout/PictureStrips"/>
    <dgm:cxn modelId="{4A8F75DA-D3C9-47C8-A50F-7363475413A4}" type="presParOf" srcId="{50B78218-6B78-4E32-AA1A-F17289757C8F}" destId="{C0FAD846-5990-4729-AF66-75B72F3DCA14}" srcOrd="4" destOrd="0" presId="urn:microsoft.com/office/officeart/2008/layout/PictureStrips"/>
    <dgm:cxn modelId="{C12F7DC6-9AF7-4011-8D62-C6CBFDDC3B2B}" type="presParOf" srcId="{C0FAD846-5990-4729-AF66-75B72F3DCA14}" destId="{267B2956-941E-4A82-ADAB-58C273B10D17}" srcOrd="0" destOrd="0" presId="urn:microsoft.com/office/officeart/2008/layout/PictureStrips"/>
    <dgm:cxn modelId="{F3AE7920-00A3-4F6A-8C68-6F9E210FBF97}" type="presParOf" srcId="{C0FAD846-5990-4729-AF66-75B72F3DCA14}" destId="{1F7B2D79-5D86-4031-852C-F82C3DFA136C}" srcOrd="1" destOrd="0" presId="urn:microsoft.com/office/officeart/2008/layout/PictureStrips"/>
    <dgm:cxn modelId="{EC768FFB-C026-47B1-AF2A-A2C4D9E2F20B}" type="presParOf" srcId="{50B78218-6B78-4E32-AA1A-F17289757C8F}" destId="{0437A16A-0046-4AFF-9D5A-E58C592E0017}" srcOrd="5" destOrd="0" presId="urn:microsoft.com/office/officeart/2008/layout/PictureStrips"/>
    <dgm:cxn modelId="{DD0A0E79-3D48-4642-A3F5-C9AE4D39B079}" type="presParOf" srcId="{50B78218-6B78-4E32-AA1A-F17289757C8F}" destId="{C8072558-B132-4461-9414-8809CD6F510F}" srcOrd="6" destOrd="0" presId="urn:microsoft.com/office/officeart/2008/layout/PictureStrips"/>
    <dgm:cxn modelId="{0E5BD3AA-E6BF-4E49-9028-600808F51967}" type="presParOf" srcId="{C8072558-B132-4461-9414-8809CD6F510F}" destId="{DF6D80F6-BEA7-49A6-8C4A-7B11F296EB8A}" srcOrd="0" destOrd="0" presId="urn:microsoft.com/office/officeart/2008/layout/PictureStrips"/>
    <dgm:cxn modelId="{E3B1503A-80D0-4B39-BD9B-0DAC3A913A10}" type="presParOf" srcId="{C8072558-B132-4461-9414-8809CD6F510F}" destId="{6910CA10-7C63-4800-BB86-02DDA7BF5EA0}" srcOrd="1" destOrd="0" presId="urn:microsoft.com/office/officeart/2008/layout/PictureStrips"/>
    <dgm:cxn modelId="{3B93F186-91EF-4B48-B318-76E4574F28DD}" type="presParOf" srcId="{50B78218-6B78-4E32-AA1A-F17289757C8F}" destId="{4336A2A6-7FC1-443B-9A54-F2A9A91B35D6}" srcOrd="7" destOrd="0" presId="urn:microsoft.com/office/officeart/2008/layout/PictureStrips"/>
    <dgm:cxn modelId="{C6BAA90A-F2D9-46CA-AC26-FB6601A8F43E}" type="presParOf" srcId="{50B78218-6B78-4E32-AA1A-F17289757C8F}" destId="{0EC2C57E-A65C-4BA2-B74F-C6CAC3DD3E3C}" srcOrd="8" destOrd="0" presId="urn:microsoft.com/office/officeart/2008/layout/PictureStrips"/>
    <dgm:cxn modelId="{22EF3D70-B341-40E8-A6ED-4B349ACCDA8B}" type="presParOf" srcId="{0EC2C57E-A65C-4BA2-B74F-C6CAC3DD3E3C}" destId="{E1565C1A-0653-4F02-BF7E-46357D378EB9}" srcOrd="0" destOrd="0" presId="urn:microsoft.com/office/officeart/2008/layout/PictureStrips"/>
    <dgm:cxn modelId="{7FF97566-64FF-4EDD-95A9-16A6849CCDCE}" type="presParOf" srcId="{0EC2C57E-A65C-4BA2-B74F-C6CAC3DD3E3C}" destId="{CD3BB95A-56A2-4692-80B5-76E07F54D83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C81B7-B2E4-407D-8D14-79D1E4CD422A}">
      <dsp:nvSpPr>
        <dsp:cNvPr id="0" name=""/>
        <dsp:cNvSpPr/>
      </dsp:nvSpPr>
      <dsp:spPr>
        <a:xfrm>
          <a:off x="966291" y="876715"/>
          <a:ext cx="1925512" cy="16194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7A4ABB-09D5-4B30-BD11-7E64CB60B0FF}">
      <dsp:nvSpPr>
        <dsp:cNvPr id="0" name=""/>
        <dsp:cNvSpPr/>
      </dsp:nvSpPr>
      <dsp:spPr>
        <a:xfrm>
          <a:off x="382024" y="2566562"/>
          <a:ext cx="2592482" cy="135675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Geburten</a:t>
          </a:r>
          <a:br>
            <a:rPr lang="de-DE" sz="1600" kern="1200" dirty="0"/>
          </a:br>
          <a:endParaRPr lang="de-DE" sz="1600" kern="1200" dirty="0"/>
        </a:p>
      </dsp:txBody>
      <dsp:txXfrm>
        <a:off x="382024" y="2566562"/>
        <a:ext cx="2592482" cy="1356752"/>
      </dsp:txXfrm>
    </dsp:sp>
    <dsp:sp modelId="{AA011394-6DE6-4145-B7FA-45E26A0FB2C6}">
      <dsp:nvSpPr>
        <dsp:cNvPr id="0" name=""/>
        <dsp:cNvSpPr/>
      </dsp:nvSpPr>
      <dsp:spPr>
        <a:xfrm>
          <a:off x="6187291" y="853696"/>
          <a:ext cx="1925512" cy="16194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4B648-EA09-4683-AAF4-054B684B9BDC}">
      <dsp:nvSpPr>
        <dsp:cNvPr id="0" name=""/>
        <dsp:cNvSpPr/>
      </dsp:nvSpPr>
      <dsp:spPr>
        <a:xfrm>
          <a:off x="6078260" y="2589244"/>
          <a:ext cx="2644285" cy="1379188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Migration</a:t>
          </a:r>
          <a:br>
            <a:rPr lang="de-DE" sz="3200" kern="1200" dirty="0"/>
          </a:br>
          <a:endParaRPr lang="de-DE" sz="3200" kern="1200" dirty="0"/>
        </a:p>
      </dsp:txBody>
      <dsp:txXfrm>
        <a:off x="6078260" y="2589244"/>
        <a:ext cx="2644285" cy="1379188"/>
      </dsp:txXfrm>
    </dsp:sp>
    <dsp:sp modelId="{6D58A42B-ECDA-49E9-BC2D-4384BF3AFE4F}">
      <dsp:nvSpPr>
        <dsp:cNvPr id="0" name=""/>
        <dsp:cNvSpPr/>
      </dsp:nvSpPr>
      <dsp:spPr>
        <a:xfrm>
          <a:off x="3614731" y="829073"/>
          <a:ext cx="1925512" cy="16194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31B7F-BFA4-4E30-9A24-122B45ED1D9B}">
      <dsp:nvSpPr>
        <dsp:cNvPr id="0" name=""/>
        <dsp:cNvSpPr/>
      </dsp:nvSpPr>
      <dsp:spPr>
        <a:xfrm>
          <a:off x="3364592" y="2566946"/>
          <a:ext cx="2424605" cy="1365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Lebens-erwartung</a:t>
          </a:r>
        </a:p>
      </dsp:txBody>
      <dsp:txXfrm>
        <a:off x="3364592" y="2566946"/>
        <a:ext cx="2424605" cy="1365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8BB18-E512-4F24-BF96-3D69CDDD756C}">
      <dsp:nvSpPr>
        <dsp:cNvPr id="0" name=""/>
        <dsp:cNvSpPr/>
      </dsp:nvSpPr>
      <dsp:spPr>
        <a:xfrm>
          <a:off x="1895" y="0"/>
          <a:ext cx="1986359" cy="4388782"/>
        </a:xfrm>
        <a:prstGeom prst="roundRect">
          <a:avLst>
            <a:gd name="adj" fmla="val 10000"/>
          </a:avLst>
        </a:prstGeom>
        <a:solidFill>
          <a:srgbClr val="C83912">
            <a:alpha val="4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Prävention, Früher-kennung &amp; Gesundheits-versorgung stärken</a:t>
          </a:r>
        </a:p>
      </dsp:txBody>
      <dsp:txXfrm>
        <a:off x="1895" y="1755512"/>
        <a:ext cx="1986359" cy="1755512"/>
      </dsp:txXfrm>
    </dsp:sp>
    <dsp:sp modelId="{27F0A781-EC9D-41E6-9F4B-29C8A02ED17C}">
      <dsp:nvSpPr>
        <dsp:cNvPr id="0" name=""/>
        <dsp:cNvSpPr/>
      </dsp:nvSpPr>
      <dsp:spPr>
        <a:xfrm>
          <a:off x="264342" y="263326"/>
          <a:ext cx="1461464" cy="1461464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83E80-9D81-48B1-8E82-EBA194DC9671}">
      <dsp:nvSpPr>
        <dsp:cNvPr id="0" name=""/>
        <dsp:cNvSpPr/>
      </dsp:nvSpPr>
      <dsp:spPr>
        <a:xfrm>
          <a:off x="2047845" y="0"/>
          <a:ext cx="1986359" cy="4388782"/>
        </a:xfrm>
        <a:prstGeom prst="roundRect">
          <a:avLst>
            <a:gd name="adj" fmla="val 10000"/>
          </a:avLst>
        </a:prstGeom>
        <a:solidFill>
          <a:srgbClr val="912807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Soziale Teilhabe &amp; Begegnungs-räume fördern</a:t>
          </a:r>
        </a:p>
      </dsp:txBody>
      <dsp:txXfrm>
        <a:off x="2047845" y="1755512"/>
        <a:ext cx="1986359" cy="1755512"/>
      </dsp:txXfrm>
    </dsp:sp>
    <dsp:sp modelId="{90CDB5AF-9688-416D-9A00-4C8928102D13}">
      <dsp:nvSpPr>
        <dsp:cNvPr id="0" name=""/>
        <dsp:cNvSpPr/>
      </dsp:nvSpPr>
      <dsp:spPr>
        <a:xfrm>
          <a:off x="2310292" y="263326"/>
          <a:ext cx="1461464" cy="1461464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F5CB8-9757-4BA2-BF06-29713C67D48D}">
      <dsp:nvSpPr>
        <dsp:cNvPr id="0" name=""/>
        <dsp:cNvSpPr/>
      </dsp:nvSpPr>
      <dsp:spPr>
        <a:xfrm>
          <a:off x="4093795" y="0"/>
          <a:ext cx="1986359" cy="4388782"/>
        </a:xfrm>
        <a:prstGeom prst="roundRect">
          <a:avLst>
            <a:gd name="adj" fmla="val 10000"/>
          </a:avLst>
        </a:prstGeom>
        <a:solidFill>
          <a:schemeClr val="accent1">
            <a:alpha val="50196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 err="1"/>
            <a:t>Erwerbsinte-gration</a:t>
          </a:r>
          <a:r>
            <a:rPr lang="de-DE" sz="2300" kern="1200" dirty="0"/>
            <a:t> &amp; Arbeitsfähig-</a:t>
          </a:r>
          <a:r>
            <a:rPr lang="de-DE" sz="2300" kern="1200" dirty="0" err="1"/>
            <a:t>keit</a:t>
          </a:r>
          <a:r>
            <a:rPr lang="de-DE" sz="2300" kern="1200" dirty="0"/>
            <a:t> sichern</a:t>
          </a:r>
        </a:p>
      </dsp:txBody>
      <dsp:txXfrm>
        <a:off x="4093795" y="1755512"/>
        <a:ext cx="1986359" cy="1755512"/>
      </dsp:txXfrm>
    </dsp:sp>
    <dsp:sp modelId="{91432A6F-408C-49AC-AF1D-083D9DE5B7D4}">
      <dsp:nvSpPr>
        <dsp:cNvPr id="0" name=""/>
        <dsp:cNvSpPr/>
      </dsp:nvSpPr>
      <dsp:spPr>
        <a:xfrm>
          <a:off x="4356242" y="263326"/>
          <a:ext cx="1461464" cy="1461464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F7F61-5844-45DF-B5CC-9E8FB6B54BC6}">
      <dsp:nvSpPr>
        <dsp:cNvPr id="0" name=""/>
        <dsp:cNvSpPr/>
      </dsp:nvSpPr>
      <dsp:spPr>
        <a:xfrm>
          <a:off x="6139745" y="0"/>
          <a:ext cx="1986359" cy="43887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Ganzheit-</a:t>
          </a:r>
          <a:r>
            <a:rPr lang="de-DE" sz="2300" kern="1200" dirty="0" err="1"/>
            <a:t>liches</a:t>
          </a:r>
          <a:r>
            <a:rPr lang="de-DE" sz="2300" kern="1200" dirty="0"/>
            <a:t>, aktives &amp; </a:t>
          </a:r>
          <a:r>
            <a:rPr lang="de-DE" sz="2300" kern="1200" dirty="0" err="1"/>
            <a:t>selbstbe</a:t>
          </a:r>
          <a:r>
            <a:rPr lang="de-DE" sz="2300" kern="1200" dirty="0"/>
            <a:t>-stimmtes Altern ermöglichen</a:t>
          </a:r>
        </a:p>
      </dsp:txBody>
      <dsp:txXfrm>
        <a:off x="6139745" y="1755512"/>
        <a:ext cx="1986359" cy="1755512"/>
      </dsp:txXfrm>
    </dsp:sp>
    <dsp:sp modelId="{3F7C07FC-42C8-465C-B12F-E131DFB603F4}">
      <dsp:nvSpPr>
        <dsp:cNvPr id="0" name=""/>
        <dsp:cNvSpPr/>
      </dsp:nvSpPr>
      <dsp:spPr>
        <a:xfrm>
          <a:off x="6402193" y="263326"/>
          <a:ext cx="1461464" cy="1461464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5C69A-1541-4A2A-961F-AE4AC916A3B0}">
      <dsp:nvSpPr>
        <dsp:cNvPr id="0" name=""/>
        <dsp:cNvSpPr/>
      </dsp:nvSpPr>
      <dsp:spPr>
        <a:xfrm flipV="1">
          <a:off x="4041155" y="3586867"/>
          <a:ext cx="45689" cy="3703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509B0-17B8-4EC2-9951-07D4BD1DD8AC}">
      <dsp:nvSpPr>
        <dsp:cNvPr id="0" name=""/>
        <dsp:cNvSpPr/>
      </dsp:nvSpPr>
      <dsp:spPr>
        <a:xfrm rot="10800000">
          <a:off x="2101695" y="115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Minister for Loneliness; “Social Prescribing”; The Silver Line</a:t>
          </a:r>
        </a:p>
      </dsp:txBody>
      <dsp:txXfrm rot="10800000">
        <a:off x="2212285" y="115"/>
        <a:ext cx="7794398" cy="442359"/>
      </dsp:txXfrm>
    </dsp:sp>
    <dsp:sp modelId="{A7C8D3B3-E24A-47C5-A4F7-136A4DA92B63}">
      <dsp:nvSpPr>
        <dsp:cNvPr id="0" name=""/>
        <dsp:cNvSpPr/>
      </dsp:nvSpPr>
      <dsp:spPr>
        <a:xfrm>
          <a:off x="1880516" y="115"/>
          <a:ext cx="442359" cy="4423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50000" r="-50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BB143-69FA-4D99-B041-517511E9AD16}">
      <dsp:nvSpPr>
        <dsp:cNvPr id="0" name=""/>
        <dsp:cNvSpPr/>
      </dsp:nvSpPr>
      <dsp:spPr>
        <a:xfrm rot="10800000">
          <a:off x="2101695" y="564476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“Senior Clubs”; community meetings to combat isolation </a:t>
          </a:r>
        </a:p>
      </dsp:txBody>
      <dsp:txXfrm rot="10800000">
        <a:off x="2212285" y="564476"/>
        <a:ext cx="7794398" cy="442359"/>
      </dsp:txXfrm>
    </dsp:sp>
    <dsp:sp modelId="{9C43E3AE-DD6A-442A-BF8B-BB1B85324DC7}">
      <dsp:nvSpPr>
        <dsp:cNvPr id="0" name=""/>
        <dsp:cNvSpPr/>
      </dsp:nvSpPr>
      <dsp:spPr>
        <a:xfrm>
          <a:off x="1880516" y="564476"/>
          <a:ext cx="442359" cy="44235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2C995-A73D-4BFF-8822-920329A112A7}">
      <dsp:nvSpPr>
        <dsp:cNvPr id="0" name=""/>
        <dsp:cNvSpPr/>
      </dsp:nvSpPr>
      <dsp:spPr>
        <a:xfrm rot="10800000">
          <a:off x="2101695" y="1128837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“Strategy against Loneliness”; programmes “Together – For Each Other”, “INQA”</a:t>
          </a:r>
        </a:p>
      </dsp:txBody>
      <dsp:txXfrm rot="10800000">
        <a:off x="2212285" y="1128837"/>
        <a:ext cx="7794398" cy="442359"/>
      </dsp:txXfrm>
    </dsp:sp>
    <dsp:sp modelId="{500871A9-E45D-43DE-8BB5-083CCFFC1F23}">
      <dsp:nvSpPr>
        <dsp:cNvPr id="0" name=""/>
        <dsp:cNvSpPr/>
      </dsp:nvSpPr>
      <dsp:spPr>
        <a:xfrm>
          <a:off x="1892707" y="1165411"/>
          <a:ext cx="442359" cy="44235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3000" r="-33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553E9-99C1-4671-B6A2-D3916007AC5E}">
      <dsp:nvSpPr>
        <dsp:cNvPr id="0" name=""/>
        <dsp:cNvSpPr/>
      </dsp:nvSpPr>
      <dsp:spPr>
        <a:xfrm rot="10800000">
          <a:off x="2101695" y="1693198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“Ageing in Place” (living at home); </a:t>
          </a:r>
          <a:r>
            <a:rPr lang="en-US" sz="1600" kern="1200" noProof="0" dirty="0"/>
            <a:t>“Flexicurity-Modell; “Housing </a:t>
          </a:r>
          <a:r>
            <a:rPr lang="en-US" sz="1600" kern="1200" noProof="0"/>
            <a:t>in exchange </a:t>
          </a:r>
          <a:r>
            <a:rPr lang="en-US" sz="1600" kern="1200" noProof="0" dirty="0"/>
            <a:t>for Assistance” </a:t>
          </a:r>
          <a:endParaRPr lang="en-GB" sz="1600" kern="1200" noProof="0" dirty="0"/>
        </a:p>
      </dsp:txBody>
      <dsp:txXfrm rot="10800000">
        <a:off x="2212285" y="1693198"/>
        <a:ext cx="7794398" cy="442359"/>
      </dsp:txXfrm>
    </dsp:sp>
    <dsp:sp modelId="{ACE8DD49-79E5-4EE9-9974-A20D96A4DB2C}">
      <dsp:nvSpPr>
        <dsp:cNvPr id="0" name=""/>
        <dsp:cNvSpPr/>
      </dsp:nvSpPr>
      <dsp:spPr>
        <a:xfrm>
          <a:off x="1880516" y="1693198"/>
          <a:ext cx="442359" cy="442359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C82CA-1E15-45A6-BFBA-1FA6391EF90B}">
      <dsp:nvSpPr>
        <dsp:cNvPr id="0" name=""/>
        <dsp:cNvSpPr/>
      </dsp:nvSpPr>
      <dsp:spPr>
        <a:xfrm rot="10800000">
          <a:off x="2101695" y="2257560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National initiative “</a:t>
          </a:r>
          <a:r>
            <a:rPr lang="en-GB" sz="1600" kern="1200" noProof="0" dirty="0" err="1"/>
            <a:t>Socialstyrelsen</a:t>
          </a:r>
          <a:r>
            <a:rPr lang="en-GB" sz="1600" kern="1200" noProof="0" dirty="0"/>
            <a:t>”; virtual healthcare spaces; meeting places “</a:t>
          </a:r>
          <a:r>
            <a:rPr lang="en-GB" sz="1600" kern="1200" noProof="0" dirty="0" err="1"/>
            <a:t>mötesplaster</a:t>
          </a:r>
          <a:r>
            <a:rPr lang="en-GB" sz="1600" kern="1200" noProof="0" dirty="0"/>
            <a:t>” </a:t>
          </a:r>
        </a:p>
      </dsp:txBody>
      <dsp:txXfrm rot="10800000">
        <a:off x="2212285" y="2257560"/>
        <a:ext cx="7794398" cy="442359"/>
      </dsp:txXfrm>
    </dsp:sp>
    <dsp:sp modelId="{D15579E0-D267-44A1-B147-479BE3B58BD2}">
      <dsp:nvSpPr>
        <dsp:cNvPr id="0" name=""/>
        <dsp:cNvSpPr/>
      </dsp:nvSpPr>
      <dsp:spPr>
        <a:xfrm>
          <a:off x="1880516" y="2257560"/>
          <a:ext cx="442359" cy="442359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30000" r="-30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4A178-4AB9-44A8-9B36-B31E8DF3C0B0}">
      <dsp:nvSpPr>
        <dsp:cNvPr id="0" name=""/>
        <dsp:cNvSpPr/>
      </dsp:nvSpPr>
      <dsp:spPr>
        <a:xfrm rot="10800000">
          <a:off x="2101695" y="2821921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Minister for Loneliness; national coordination centre against loneliness; </a:t>
          </a:r>
          <a:r>
            <a:rPr lang="de-DE" sz="1600" kern="1200" noProof="0" dirty="0"/>
            <a:t>„</a:t>
          </a:r>
          <a:r>
            <a:rPr lang="de-DE" sz="1600" kern="1200" noProof="0" dirty="0" err="1"/>
            <a:t>Silver</a:t>
          </a:r>
          <a:r>
            <a:rPr lang="de-DE" sz="1600" kern="1200" noProof="0" dirty="0"/>
            <a:t> Human </a:t>
          </a:r>
          <a:r>
            <a:rPr lang="de-DE" sz="1600" kern="1200" noProof="0" dirty="0" err="1"/>
            <a:t>Resource</a:t>
          </a:r>
          <a:r>
            <a:rPr lang="de-DE" sz="1600" kern="1200" noProof="0" dirty="0"/>
            <a:t> </a:t>
          </a:r>
          <a:r>
            <a:rPr lang="de-DE" sz="1600" kern="1200" noProof="0" dirty="0" err="1"/>
            <a:t>Centres</a:t>
          </a:r>
          <a:r>
            <a:rPr lang="de-DE" sz="1600" kern="1200" noProof="0" dirty="0"/>
            <a:t>“</a:t>
          </a:r>
          <a:endParaRPr lang="en-GB" sz="1600" kern="1200" noProof="0" dirty="0"/>
        </a:p>
      </dsp:txBody>
      <dsp:txXfrm rot="10800000">
        <a:off x="2212285" y="2821921"/>
        <a:ext cx="7794398" cy="442359"/>
      </dsp:txXfrm>
    </dsp:sp>
    <dsp:sp modelId="{7F110B72-B609-42AC-9C94-907A26112FCB}">
      <dsp:nvSpPr>
        <dsp:cNvPr id="0" name=""/>
        <dsp:cNvSpPr/>
      </dsp:nvSpPr>
      <dsp:spPr>
        <a:xfrm>
          <a:off x="1880516" y="2821921"/>
          <a:ext cx="442359" cy="442359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92044-4974-471B-9283-0C920CBB63E9}">
      <dsp:nvSpPr>
        <dsp:cNvPr id="0" name=""/>
        <dsp:cNvSpPr/>
      </dsp:nvSpPr>
      <dsp:spPr>
        <a:xfrm rot="10800000">
          <a:off x="2101695" y="3386282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National initiative “</a:t>
          </a:r>
          <a:r>
            <a:rPr lang="en-GB" sz="1600" kern="1200" noProof="0" dirty="0" err="1"/>
            <a:t>Eén</a:t>
          </a:r>
          <a:r>
            <a:rPr lang="en-GB" sz="1600" kern="1200" noProof="0" dirty="0"/>
            <a:t> </a:t>
          </a:r>
          <a:r>
            <a:rPr lang="en-GB" sz="1600" kern="1200" noProof="0" dirty="0" err="1"/>
            <a:t>tegen</a:t>
          </a:r>
          <a:r>
            <a:rPr lang="en-GB" sz="1600" kern="1200" noProof="0" dirty="0"/>
            <a:t> </a:t>
          </a:r>
          <a:r>
            <a:rPr lang="en-GB" sz="1600" kern="1200" noProof="0" dirty="0" err="1"/>
            <a:t>eenzaamheid</a:t>
          </a:r>
          <a:r>
            <a:rPr lang="en-GB" sz="1600" kern="1200" noProof="0" dirty="0"/>
            <a:t>”; involvement of local authorities</a:t>
          </a:r>
        </a:p>
      </dsp:txBody>
      <dsp:txXfrm rot="10800000">
        <a:off x="2212285" y="3386282"/>
        <a:ext cx="7794398" cy="442359"/>
      </dsp:txXfrm>
    </dsp:sp>
    <dsp:sp modelId="{CC959188-58BD-47FB-801E-E5B08438A581}">
      <dsp:nvSpPr>
        <dsp:cNvPr id="0" name=""/>
        <dsp:cNvSpPr/>
      </dsp:nvSpPr>
      <dsp:spPr>
        <a:xfrm>
          <a:off x="1880516" y="3386282"/>
          <a:ext cx="442359" cy="442359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CA8011-2933-4A9F-9E71-8C712F2C3A33}">
      <dsp:nvSpPr>
        <dsp:cNvPr id="0" name=""/>
        <dsp:cNvSpPr/>
      </dsp:nvSpPr>
      <dsp:spPr>
        <a:xfrm rot="10800000">
          <a:off x="2101695" y="3950643"/>
          <a:ext cx="7904988" cy="442359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068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Longevity Strategy; Longevity Medicine Centre</a:t>
          </a:r>
        </a:p>
      </dsp:txBody>
      <dsp:txXfrm rot="10800000">
        <a:off x="2212285" y="3950643"/>
        <a:ext cx="7794398" cy="442359"/>
      </dsp:txXfrm>
    </dsp:sp>
    <dsp:sp modelId="{532AA9C0-8C9D-42DE-B98C-266FADB00D9B}">
      <dsp:nvSpPr>
        <dsp:cNvPr id="0" name=""/>
        <dsp:cNvSpPr/>
      </dsp:nvSpPr>
      <dsp:spPr>
        <a:xfrm>
          <a:off x="1880516" y="3950643"/>
          <a:ext cx="442359" cy="442359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BF2E4A-0AD1-46C0-A23D-85E46973B78F}">
      <dsp:nvSpPr>
        <dsp:cNvPr id="0" name=""/>
        <dsp:cNvSpPr/>
      </dsp:nvSpPr>
      <dsp:spPr>
        <a:xfrm>
          <a:off x="1" y="0"/>
          <a:ext cx="5569685" cy="356692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E60A4-748D-485B-85B2-D8DDBAEEF13A}">
      <dsp:nvSpPr>
        <dsp:cNvPr id="0" name=""/>
        <dsp:cNvSpPr/>
      </dsp:nvSpPr>
      <dsp:spPr>
        <a:xfrm>
          <a:off x="95692" y="1073587"/>
          <a:ext cx="1670906" cy="14267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older voters deciding about younger voters</a:t>
          </a:r>
          <a:endParaRPr lang="de-DE" sz="1600" kern="1200" dirty="0"/>
        </a:p>
      </dsp:txBody>
      <dsp:txXfrm>
        <a:off x="165341" y="1143236"/>
        <a:ext cx="1531608" cy="1287472"/>
      </dsp:txXfrm>
    </dsp:sp>
    <dsp:sp modelId="{D7A6B0DD-4C5C-4267-946B-A5BB03D32A22}">
      <dsp:nvSpPr>
        <dsp:cNvPr id="0" name=""/>
        <dsp:cNvSpPr/>
      </dsp:nvSpPr>
      <dsp:spPr>
        <a:xfrm>
          <a:off x="1758005" y="1073587"/>
          <a:ext cx="1670906" cy="14267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democratic participation in depopulated areas </a:t>
          </a:r>
          <a:endParaRPr lang="de-DE" sz="1600" kern="1200" dirty="0"/>
        </a:p>
      </dsp:txBody>
      <dsp:txXfrm>
        <a:off x="1827654" y="1143236"/>
        <a:ext cx="1531608" cy="1287472"/>
      </dsp:txXfrm>
    </dsp:sp>
    <dsp:sp modelId="{F619744F-2453-44D9-B2FB-1D5D8F354EE5}">
      <dsp:nvSpPr>
        <dsp:cNvPr id="0" name=""/>
        <dsp:cNvSpPr/>
      </dsp:nvSpPr>
      <dsp:spPr>
        <a:xfrm>
          <a:off x="3370697" y="1073587"/>
          <a:ext cx="1670906" cy="14267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democratic gaps - migrants can often not vote </a:t>
          </a:r>
          <a:endParaRPr lang="de-DE" sz="1600" kern="1200" dirty="0"/>
        </a:p>
      </dsp:txBody>
      <dsp:txXfrm>
        <a:off x="3440346" y="1143236"/>
        <a:ext cx="1531608" cy="1287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D0231-D1F9-4D70-AA32-271EBE097021}">
      <dsp:nvSpPr>
        <dsp:cNvPr id="0" name=""/>
        <dsp:cNvSpPr/>
      </dsp:nvSpPr>
      <dsp:spPr>
        <a:xfrm>
          <a:off x="153015" y="738247"/>
          <a:ext cx="3631549" cy="1134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7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1. Lower barriers to political participation</a:t>
          </a:r>
          <a:endParaRPr lang="de-DE" sz="1600" kern="1200" dirty="0"/>
        </a:p>
      </dsp:txBody>
      <dsp:txXfrm>
        <a:off x="153015" y="738247"/>
        <a:ext cx="3631549" cy="1134859"/>
      </dsp:txXfrm>
    </dsp:sp>
    <dsp:sp modelId="{30BD4987-0062-49A0-94BE-0498E4404550}">
      <dsp:nvSpPr>
        <dsp:cNvPr id="0" name=""/>
        <dsp:cNvSpPr/>
      </dsp:nvSpPr>
      <dsp:spPr>
        <a:xfrm>
          <a:off x="1701" y="574323"/>
          <a:ext cx="794401" cy="1191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85545-B413-48E7-8B3F-457A61DDFB78}">
      <dsp:nvSpPr>
        <dsp:cNvPr id="0" name=""/>
        <dsp:cNvSpPr/>
      </dsp:nvSpPr>
      <dsp:spPr>
        <a:xfrm>
          <a:off x="4192311" y="738247"/>
          <a:ext cx="3631549" cy="1134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7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Strengthen youth representation in institutions</a:t>
          </a:r>
          <a:endParaRPr lang="de-DE" sz="1600" kern="1200"/>
        </a:p>
      </dsp:txBody>
      <dsp:txXfrm>
        <a:off x="4192311" y="738247"/>
        <a:ext cx="3631549" cy="1134859"/>
      </dsp:txXfrm>
    </dsp:sp>
    <dsp:sp modelId="{DCA96410-432F-445D-B009-2C36C6494CE9}">
      <dsp:nvSpPr>
        <dsp:cNvPr id="0" name=""/>
        <dsp:cNvSpPr/>
      </dsp:nvSpPr>
      <dsp:spPr>
        <a:xfrm>
          <a:off x="4040996" y="574323"/>
          <a:ext cx="794401" cy="1191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B2956-941E-4A82-ADAB-58C273B10D17}">
      <dsp:nvSpPr>
        <dsp:cNvPr id="0" name=""/>
        <dsp:cNvSpPr/>
      </dsp:nvSpPr>
      <dsp:spPr>
        <a:xfrm>
          <a:off x="153015" y="2166909"/>
          <a:ext cx="3631549" cy="1134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7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Ensure intergenerational balance in policy making</a:t>
          </a:r>
          <a:endParaRPr lang="de-DE" sz="1600" kern="1200"/>
        </a:p>
      </dsp:txBody>
      <dsp:txXfrm>
        <a:off x="153015" y="2166909"/>
        <a:ext cx="3631549" cy="1134859"/>
      </dsp:txXfrm>
    </dsp:sp>
    <dsp:sp modelId="{1F7B2D79-5D86-4031-852C-F82C3DFA136C}">
      <dsp:nvSpPr>
        <dsp:cNvPr id="0" name=""/>
        <dsp:cNvSpPr/>
      </dsp:nvSpPr>
      <dsp:spPr>
        <a:xfrm>
          <a:off x="1701" y="2002985"/>
          <a:ext cx="794401" cy="1191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D80F6-BEA7-49A6-8C4A-7B11F296EB8A}">
      <dsp:nvSpPr>
        <dsp:cNvPr id="0" name=""/>
        <dsp:cNvSpPr/>
      </dsp:nvSpPr>
      <dsp:spPr>
        <a:xfrm>
          <a:off x="4192311" y="2166909"/>
          <a:ext cx="3631549" cy="1134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7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Invest in policies benefiting younger generations</a:t>
          </a:r>
          <a:endParaRPr lang="de-DE" sz="1600" kern="1200"/>
        </a:p>
      </dsp:txBody>
      <dsp:txXfrm>
        <a:off x="4192311" y="2166909"/>
        <a:ext cx="3631549" cy="1134859"/>
      </dsp:txXfrm>
    </dsp:sp>
    <dsp:sp modelId="{6910CA10-7C63-4800-BB86-02DDA7BF5EA0}">
      <dsp:nvSpPr>
        <dsp:cNvPr id="0" name=""/>
        <dsp:cNvSpPr/>
      </dsp:nvSpPr>
      <dsp:spPr>
        <a:xfrm>
          <a:off x="4040996" y="2002985"/>
          <a:ext cx="794401" cy="11916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65C1A-0653-4F02-BF7E-46357D378EB9}">
      <dsp:nvSpPr>
        <dsp:cNvPr id="0" name=""/>
        <dsp:cNvSpPr/>
      </dsp:nvSpPr>
      <dsp:spPr>
        <a:xfrm>
          <a:off x="2172663" y="3595571"/>
          <a:ext cx="3631549" cy="11348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78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5. Encourage alternative forms of participation</a:t>
          </a:r>
          <a:endParaRPr lang="de-DE" sz="1600" kern="1200"/>
        </a:p>
      </dsp:txBody>
      <dsp:txXfrm>
        <a:off x="2172663" y="3595571"/>
        <a:ext cx="3631549" cy="1134859"/>
      </dsp:txXfrm>
    </dsp:sp>
    <dsp:sp modelId="{CD3BB95A-56A2-4692-80B5-76E07F54D833}">
      <dsp:nvSpPr>
        <dsp:cNvPr id="0" name=""/>
        <dsp:cNvSpPr/>
      </dsp:nvSpPr>
      <dsp:spPr>
        <a:xfrm>
          <a:off x="2021348" y="3431647"/>
          <a:ext cx="794401" cy="11916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7T00:03:17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4532 24575,'0'-11'0,"0"0"0,0-10 0,0-9 0,0-9 0,0-11 0,0-13 0,0-14 0,0-10 0,0-11 0,0 3 0,0 3 0,0 1 0,0 4 0,0 5 0,0 3 0,0 6 0,0 3 0,0 1 0,0 2 0,0-2 0,0 1 0,0 2 0,0 2 0,0-1 0,0-8 0,0-7 0,0-8 0,0-3 0,0-4 0,0 44 0,0 0 0,0-2 0,0 0 0,0-2 0,0 1 0,0 2 0,0 0 0,0-45 0,0 10 0,0 1 0,0 1 0,0 2 0,0 1 0,3 0 0,5-1 0,7 0 0,8 1 0,5 4 0,2 1 0,-3 8 0,-1 7 0,-2 8 0,-1 3 0,0 3 0,-2 1 0,0 1 0,0 3 0,0 0 0,0 1 0,0 3 0,2 1 0,1 0 0,3 0 0,1-1 0,2-2 0,8 2 0,8 0 0,14-1 0,10 1 0,9 1 0,8 6 0,8 7 0,-45 14 0,1 0 0,1 2 0,0 1 0,2 0 0,1 2 0,0 2 0,0 0 0,5 2 0,2 1 0,5 1 0,2 0 0,3 0 0,1 0 0,5 0 0,1 0 0,0 0 0,1 0 0,-1 0 0,0 0 0,2-1 0,0 2 0,-1 1 0,0 3 0,-1 1 0,-2 4 0,-1 1 0,-2 3 0,-3 5 0,-2 3 0,-4 0 0,-1 3 0,-4 1 0,-1 3 0,-1 1 0,-2 2 0,-3-1 0,-1 1 0,-3 2 0,-1 1 0,-2-2 0,-1 2 0,-4-1 0,-1 2 0,-1 1 0,-1 1 0,-2 0 0,0 1 0,-2 1 0,-1 0 0,1 3 0,-1 0 0,-1-2 0,-1 1 0,0 4 0,-2 1 0,0 2 0,-1 1 0,-2-1 0,-2 0 0,-1 3 0,-2 0 0,-1-1 0,-1 1 0,-1-2 0,0 2 0,-1 0 0,-1 1 0,-1-1 0,-1 1 0,-1-2 0,-1 0 0,-3 1 0,-1 2 0,-3-1 0,-1 2 0,-2 3 0,-1 2 0,0 5 0,-1 0 0,0 3 0,0 0 0,0 1 0,0 1 0,0 0 0,0 0 0,0-3 0,0 0 0,0-2 0,0-1 0,0-3 0,0 0 0,0 1 0,0 0 0,0 0 0,0 1 0,0 1 0,0 0 0,0 1 0,0-1 0,-2-3 0,0-1 0,-1-1 0,0-2 0,-1-3 0,-1-1 0,0-3 0,0 0 0,-3 42 0,-1-5 0,-2-5 0,1-8 0,-1-5 0,3-10 0,0-9 0,-1-9 0,2-7 0,-2-5 0,3-3 0,-1 0 0,-2 1 0,0 5 0,-5 10 0,-3 9 0,-9 12 0,-9 11 0,-9 9 0,19-37 0,0 0 0,-2 0 0,1-1 0,-2-2 0,0-1 0,-29 32 0,-1-9 0,0-6 0,-1-4 0,1-3 0,-1-5 0,0-3 0,0-1 0,1-2 0,0-2 0,2 0 0,2 0 0,0 2 0,2 2 0,-2-3 0,-1-1 0,-1-1 0,-3-2 0,1 0 0,-5-3 0,-4-1 0,-9-2 0,-12-2 0,-7 0 0,42-16 0,0 0 0,-3-3 0,-1-1 0,0 0 0,0-2 0,-2-1 0,0-2 0,3-1 0,0 0 0,1 0 0,0 0 0,1-2 0,-1 0 0,2 0 0,0 0 0,-1 0 0,1 0 0,2 0 0,1 0 0,-47 0 0,5 0 0,5 0 0,9 0 0,6-1 0,4-4 0,7-7 0,2-4 0,7-6 0,4-1 0,3 1 0,2-3 0,-2 0 0,1-6 0,2-1 0,2 0 0,5-2 0,1 3 0,0-1 0,1 0 0,4 1 0,3 1 0,2-1 0,3 3 0,-2-2 0,1-1 0,1 0 0,0 0 0,4 1 0,1-1 0,1 1 0,-2 2 0,0-1 0,3-1 0,1-1 0,3-3 0,-1 2 0,0 1 0,2-2 0,3 2 0,0-2 0,0-1 0,0 0 0,-1-4 0,3-2 0,-2-1 0,2-1 0,1 0 0,0-1 0,1-1 0,-1-1 0,-1-1 0,-3 3 0,2 3 0,1 6 0,1 1 0,-1 1 0,1 1 0,-1 0 0,1 0 0,3-1 0,0-2 0,0-2 0,0 2 0,0 2 0,0 2 0,0 2 0,0 2 0,1-1 0,2 1 0,3-1 0,3 4 0,-1 3 0,-2 5 0,-1 5 0,-1 0 0,2 2 0,2 3 0,0 2 0,4 3 0,2 0 0,7 0 0,-11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8158A-0F14-2947-950F-C05C5FE99A8A}" type="datetimeFigureOut">
              <a:rPr lang="en-US" smtClean="0"/>
              <a:t>6/7/26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AF0CD-06E5-1747-BF71-5D06379CB87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Einige Fakten</a:t>
            </a:r>
            <a:br>
              <a:rPr lang="de-DE" b="1" dirty="0"/>
            </a:br>
            <a:br>
              <a:rPr lang="de-DE" b="1" dirty="0"/>
            </a:br>
            <a:r>
              <a:rPr lang="de-DE" dirty="0"/>
              <a:t>Bestanderhaltungsniveau durch Geburten wären die magischen 2,1 Kinder pro Frau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7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2021! </a:t>
            </a:r>
            <a:br>
              <a:rPr lang="de-DE" dirty="0"/>
            </a:br>
            <a:r>
              <a:rPr lang="de-DE" dirty="0"/>
              <a:t>Quelle: https://</a:t>
            </a:r>
            <a:r>
              <a:rPr lang="de-DE" dirty="0" err="1"/>
              <a:t>www.ssoar.info</a:t>
            </a:r>
            <a:r>
              <a:rPr lang="de-DE" dirty="0"/>
              <a:t>/</a:t>
            </a:r>
            <a:r>
              <a:rPr lang="de-DE" dirty="0" err="1"/>
              <a:t>ssoar</a:t>
            </a:r>
            <a:r>
              <a:rPr lang="de-DE" dirty="0"/>
              <a:t>/</a:t>
            </a:r>
            <a:r>
              <a:rPr lang="de-DE" dirty="0" err="1"/>
              <a:t>bitstream</a:t>
            </a:r>
            <a:r>
              <a:rPr lang="de-DE" dirty="0"/>
              <a:t>/handle/</a:t>
            </a:r>
            <a:r>
              <a:rPr lang="de-DE" dirty="0" err="1"/>
              <a:t>document</a:t>
            </a:r>
            <a:r>
              <a:rPr lang="de-DE" dirty="0"/>
              <a:t>/79632/ssoar-popspp-2021-6-buber-ennser_et_al-Religiosity_and_the_realisation_of.pdf;jsessionid=AFF9C61CC7E548C55F492DAD9221AB75?sequence=1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6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6BFBC-96A4-AB45-97BD-62855CC1E33B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623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7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0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demografische Krise trifft das Vermögen der Mittelschicht</a:t>
            </a:r>
            <a:endParaRPr lang="de-A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de-A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A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Immobilien den größten Vermögensbestandteil privater Haushalte dar und machen rund zwei Drittel des gesamten Haushaltsvermögens aus; Kredite werden mit Immobilien besichert. </a:t>
            </a:r>
            <a:endParaRPr lang="de-A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5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42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0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51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39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8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Deutschland wird bis 2060 voraussichtlich zwischen 8 und 13 Millionen Einwohner verlieren.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9C364-1AF2-83FF-CBDC-CCD79A05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6086A5-A158-4700-FE2B-79E5E4C0B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FCEFA3-2F79-7CFE-6265-7ABAA6E9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5CEF9C-3BE2-45BC-AD7B-C3D556F41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AF0CD-06E5-1747-BF71-5D06379CB8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23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Challenges to Democracy: </a:t>
            </a:r>
          </a:p>
          <a:p>
            <a:r>
              <a:rPr lang="en-US" dirty="0"/>
              <a:t>older voters deciding about younger voters</a:t>
            </a:r>
          </a:p>
          <a:p>
            <a:r>
              <a:rPr lang="en-US" dirty="0"/>
              <a:t>democratic participation in depopulated areas </a:t>
            </a:r>
          </a:p>
          <a:p>
            <a:r>
              <a:rPr lang="en-US" dirty="0"/>
              <a:t>democratic gaps - migrants can often not vote – ensure other forms of participation.</a:t>
            </a:r>
          </a:p>
          <a:p>
            <a:endParaRPr lang="en-US" dirty="0"/>
          </a:p>
          <a:p>
            <a:r>
              <a:rPr lang="en-US" dirty="0"/>
              <a:t>„Gerontocracy“ - What changes when voters get older? </a:t>
            </a:r>
          </a:p>
          <a:p>
            <a:r>
              <a:rPr lang="en-US" dirty="0"/>
              <a:t>“grey electorate”: Older citizens generally have higher voter turnout than younger people. As their share of the electorate grows: </a:t>
            </a:r>
          </a:p>
          <a:p>
            <a:r>
              <a:rPr lang="en-US" dirty="0"/>
              <a:t>Politicians become more responsive to older voters’ preferences.</a:t>
            </a:r>
          </a:p>
          <a:p>
            <a:r>
              <a:rPr lang="en-US" dirty="0"/>
              <a:t>Parties nominate more candidates who appeal to older voters or who are older themselves.</a:t>
            </a:r>
          </a:p>
          <a:p>
            <a:r>
              <a:rPr lang="en-US" dirty="0"/>
              <a:t>Parties may compete over who better protects pension systems. Campaign messages increasingly target retirement security, healthcare, and cost of living.</a:t>
            </a:r>
          </a:p>
          <a:p>
            <a:r>
              <a:rPr lang="en-US" dirty="0"/>
              <a:t>There could be a shift in public spending priorities from young to old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6BFBC-96A4-AB45-97BD-62855CC1E33B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8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Lower barriers to political participation</a:t>
            </a:r>
          </a:p>
          <a:p>
            <a:r>
              <a:rPr lang="en-US" dirty="0"/>
              <a:t>Younger citizens often participate less in traditional politics, so reducing barriers can help:</a:t>
            </a:r>
          </a:p>
          <a:p>
            <a:r>
              <a:rPr lang="en-US" dirty="0"/>
              <a:t>Lower the voting age (e.g., to 16, as in some countries).</a:t>
            </a:r>
          </a:p>
          <a:p>
            <a:r>
              <a:rPr lang="en-US" dirty="0"/>
              <a:t>Electronic voting where possible </a:t>
            </a:r>
          </a:p>
          <a:p>
            <a:r>
              <a:rPr lang="en-US" dirty="0"/>
              <a:t>Simplify voter registration and enable digital registration.</a:t>
            </a:r>
          </a:p>
          <a:p>
            <a:r>
              <a:rPr lang="en-US" dirty="0"/>
              <a:t>Promote civic education to increase political engagement and awareness.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2. Strengthen youth representation in institutions</a:t>
            </a:r>
          </a:p>
          <a:p>
            <a:r>
              <a:rPr lang="en-US" dirty="0"/>
              <a:t>Political systems can create formal channels for youth influence:</a:t>
            </a:r>
          </a:p>
          <a:p>
            <a:r>
              <a:rPr lang="en-US" dirty="0"/>
              <a:t>Youth councils or advisory bodies at local and national levels.</a:t>
            </a:r>
          </a:p>
          <a:p>
            <a:r>
              <a:rPr lang="en-US" dirty="0"/>
              <a:t>Encouraging political parties to recruit younger candidates.</a:t>
            </a:r>
          </a:p>
          <a:p>
            <a:r>
              <a:rPr lang="en-US" dirty="0"/>
              <a:t>In some cases, youth quotas or reserved seats in representative bodies.</a:t>
            </a:r>
          </a:p>
          <a:p>
            <a:endParaRPr lang="en-US" dirty="0"/>
          </a:p>
          <a:p>
            <a:r>
              <a:rPr lang="en-US" dirty="0"/>
              <a:t>3. Ensure intergenerational balance in policy making</a:t>
            </a:r>
          </a:p>
          <a:p>
            <a:r>
              <a:rPr lang="en-US" dirty="0"/>
              <a:t>Governments can evaluate how policies affect different age groups:</a:t>
            </a:r>
          </a:p>
          <a:p>
            <a:r>
              <a:rPr lang="en-US" dirty="0"/>
              <a:t>Introduce intergenerational impact assessments for major policies.</a:t>
            </a:r>
          </a:p>
          <a:p>
            <a:r>
              <a:rPr lang="en-US" dirty="0"/>
              <a:t>Establish long-term policy institutions (e.g., future councils or ombudsmen for future generations).</a:t>
            </a:r>
          </a:p>
          <a:p>
            <a:endParaRPr lang="en-US" dirty="0"/>
          </a:p>
          <a:p>
            <a:r>
              <a:rPr lang="en-US" dirty="0"/>
              <a:t>4. Invest in policies benefiting younger generations</a:t>
            </a:r>
          </a:p>
          <a:p>
            <a:r>
              <a:rPr lang="en-US" dirty="0"/>
              <a:t>A balanced policy agenda should include strong support for:</a:t>
            </a:r>
          </a:p>
          <a:p>
            <a:r>
              <a:rPr lang="en-US" dirty="0"/>
              <a:t>Education and skills development</a:t>
            </a:r>
          </a:p>
          <a:p>
            <a:r>
              <a:rPr lang="en-US" dirty="0"/>
              <a:t>Housing affordability</a:t>
            </a:r>
          </a:p>
          <a:p>
            <a:r>
              <a:rPr lang="en-US" dirty="0"/>
              <a:t>Family policy and childcare</a:t>
            </a:r>
          </a:p>
          <a:p>
            <a:r>
              <a:rPr lang="en-US" dirty="0"/>
              <a:t>Climate and long-term environmental policy</a:t>
            </a:r>
          </a:p>
          <a:p>
            <a:r>
              <a:rPr lang="en-US" dirty="0"/>
              <a:t>These policies ensure that the interests of younger citizens are not overshadowed by short-term electoral incentives.</a:t>
            </a:r>
          </a:p>
          <a:p>
            <a:endParaRPr lang="en-US" dirty="0"/>
          </a:p>
          <a:p>
            <a:r>
              <a:rPr lang="en-US" dirty="0"/>
              <a:t>5. Encourage alternative forms of participation</a:t>
            </a:r>
          </a:p>
          <a:p>
            <a:r>
              <a:rPr lang="en-US" dirty="0"/>
              <a:t>Young people often engage politically outside traditional channels:</a:t>
            </a:r>
          </a:p>
          <a:p>
            <a:r>
              <a:rPr lang="en-US" dirty="0"/>
              <a:t>Support for deliberative forums, citizen assemblies, and participatory budgeting.</a:t>
            </a:r>
          </a:p>
          <a:p>
            <a:r>
              <a:rPr lang="en-US" dirty="0"/>
              <a:t>Recognition of digital participation and activism as legitimate forms of engagement.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6BFBC-96A4-AB45-97BD-62855CC1E33B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632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Paying it forward </a:t>
            </a:r>
          </a:p>
          <a:p>
            <a:r>
              <a:rPr lang="en-US" dirty="0"/>
              <a:t>Experiencing life through generations</a:t>
            </a:r>
          </a:p>
          <a:p>
            <a:r>
              <a:rPr lang="en-US" dirty="0"/>
              <a:t>Learning to sacrifice for each others‘ needs </a:t>
            </a:r>
          </a:p>
          <a:p>
            <a:r>
              <a:rPr lang="en-US" dirty="0"/>
              <a:t>Learning from each other and passing knowledge</a:t>
            </a:r>
          </a:p>
          <a:p>
            <a:r>
              <a:rPr lang="en-US" dirty="0"/>
              <a:t>Family as the place where you do not have to explain yourself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6BFBC-96A4-AB45-97BD-62855CC1E33B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73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SCHAUEN WIR UNS NUR DIE GEBURTENRATEN AN: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Europa derzeit 1,34 </a:t>
            </a:r>
            <a:br>
              <a:rPr lang="de-DE" dirty="0"/>
            </a:br>
            <a:r>
              <a:rPr lang="de-DE" dirty="0"/>
              <a:t>Österreich 1,3 - </a:t>
            </a:r>
            <a:br>
              <a:rPr lang="de-DE" dirty="0"/>
            </a:br>
            <a:r>
              <a:rPr lang="de-DE" dirty="0"/>
              <a:t>Es gibt keinen Grund zur Annahme, dass es sich hier einpendelt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4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Geschwister, keine Cousins, keine Onkeln und Tanten </a:t>
            </a:r>
            <a:br>
              <a:rPr lang="de-DE" dirty="0"/>
            </a:br>
            <a:r>
              <a:rPr lang="de-DE" dirty="0"/>
              <a:t>Realität seit den 1970 Jahren 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72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Schlüsselprinzipien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Der durchschnittliche Kinderwunsch von Frauen in Österreich ist zwischen 2009 und 2023 von 2,1 auf 1,68 Kinder gesunken.</a:t>
            </a:r>
            <a:endParaRPr lang="de-AT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de-AT" b="0" i="0" dirty="0">
                <a:solidFill>
                  <a:srgbClr val="000000"/>
                </a:solidFill>
                <a:effectLst/>
              </a:rPr>
              <a:t>Die Zahl der Frauen, die </a:t>
            </a:r>
            <a:r>
              <a:rPr lang="de-AT" b="1" i="0" dirty="0">
                <a:solidFill>
                  <a:srgbClr val="000000"/>
                </a:solidFill>
                <a:effectLst/>
              </a:rPr>
              <a:t>gar keine Kinder möchten</a:t>
            </a:r>
            <a:r>
              <a:rPr lang="de-AT" b="0" i="0" dirty="0">
                <a:solidFill>
                  <a:srgbClr val="000000"/>
                </a:solidFill>
                <a:effectLst/>
              </a:rPr>
              <a:t>, hat sich mehr als verdreifacht.</a:t>
            </a:r>
            <a:br>
              <a:rPr lang="de-AT" b="0" i="0" dirty="0">
                <a:solidFill>
                  <a:srgbClr val="000000"/>
                </a:solidFill>
                <a:effectLst/>
              </a:rPr>
            </a:br>
            <a:r>
              <a:rPr lang="de-AT" b="0" i="0" dirty="0">
                <a:solidFill>
                  <a:srgbClr val="000000"/>
                </a:solidFill>
                <a:effectLst/>
              </a:rPr>
              <a:t>Universität Wien in Kooperation mit dem Institut für Demographie der Österreichischen Akademie der Wissenschaften (ÖAW) und der Universität Salzburg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6BFBC-96A4-AB45-97BD-62855CC1E3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96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6BFBC-96A4-AB45-97BD-62855CC1E3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8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6BFBC-96A4-AB45-97BD-62855CC1E3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3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Fertilitätslücke von min. 0,5 Kinder – Chance für die Politik </a:t>
            </a:r>
            <a:br>
              <a:rPr lang="de-DE" dirty="0"/>
            </a:br>
            <a:r>
              <a:rPr lang="de-DE" dirty="0"/>
              <a:t>Viele Schrauben, an denen man drehen könnte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AF0CD-06E5-1747-BF71-5D06379CB8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5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AB983-F608-EC3C-BF6A-6B6F07E8E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262B04-B4BB-8EC7-2912-B1AB88367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ECEC9C-6FB9-7FF8-E92A-1E703FB75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442F00-24F2-EEEF-33B7-1158AFAF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354AAE-E740-8610-7BD2-73DD4CDF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662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0300D-D9CA-0BAD-CA65-C087E26E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13676A-870C-AD26-E065-6EE7732CC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19D240-9C3E-8423-3164-263D5E94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D27908-43DD-42E2-F790-4AF006D1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0E4CD7-AE86-E7C7-B380-52947A0A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565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B774994-5F60-5753-B85D-21A4BE554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E298ECD-FF0B-C1CD-01D1-73161E422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F032A2-E534-BEEB-F402-F3ED3FBC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BB44E5-BAD1-335A-6443-5262926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617B59-6BD1-7A7A-832E-04D7D312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1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94884-3812-65B4-BFC1-CC6A76B9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C7DD2E-FC0B-F5F7-72AF-50C2813B1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871BD-70E7-146A-D94B-BEC63F2B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9CDF9A-D59E-D406-1B2E-B6386097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13E9FE-FAD6-D47E-DB1A-2EB33076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10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13A8F-83A3-5519-620C-ECE26D61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A6AFE2-EEDB-4536-9782-6260227B0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B3E28B-7572-7D10-E02A-9CC644F3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E94F10-5A2B-1A18-1D49-372C1B67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AA7077-046F-0B13-7EBA-DDA7586E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721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2BAD8-40AE-BFCC-8358-2773C325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5BBB8-D804-D335-8F4E-B45090107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6FE4B0-DD5A-4355-45F1-3CA8EB97B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FFC2D1-A077-2DAD-FE3B-DABB0DE3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A1E782-F697-0E8F-10A1-46B5C9BF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14C68B-976D-728E-3B9B-02C93CFF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0399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3D6F9-09CD-9723-45C5-BCD219CA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0EA8BA-9ED2-C870-4C67-2C6FF2CA2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A51DC6-9A68-E7D0-1770-F7508053F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500A24-2E5F-5F3D-767E-3C813B8D2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A7C45B-B03C-A109-04B7-186262C8C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F34F1D-79D2-E4F0-1A9E-227C6041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281C79-6374-2BAC-CE3D-BDB9537B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108A3D-D587-1DE7-3E90-4AFAB535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795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FA015-F3DB-53D1-A365-CBFD9E48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A483286-A085-6284-8D3E-20064D93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DFEAC1-74F6-3C7D-5F97-344E068F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1C05BF-D8BE-60A8-B6EB-09195172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69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1927730-F127-25E7-E723-D559A81F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F34290-BB62-1731-386F-934DBB9A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80F3D9-6BFE-8CF9-816B-B29313C3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424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64FDA-1524-26DC-4600-49C0BD2D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F91B2E-37CA-747F-D9F9-CA25F364B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2A7067-2E7B-F7CB-1715-E4703EC67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AA1E61-BD06-238D-681E-91841F71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49FEB3-A04D-2A3F-0CA2-061FA046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41ABB9-1A80-B10B-6A3E-6210446B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877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8D944-7083-BF4E-0762-04B53CD3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EE0664-0CC0-F341-F07A-1DC59977C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C1A987-0460-8C2B-2311-FE1F0A00E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E70505-7CBF-704A-2D9F-695B5522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6D3930-4FA0-5FDE-2066-F8166B73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9FC77D-76D9-7459-C320-B4C84003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22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9DD298-ADAC-5E3E-C8E9-DF0F9B80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EC55DB-0A53-D84D-E2D1-5A0677DC8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5767DC-FFA5-756A-95BA-A563F915E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051BCB-0681-4E65-8BDC-EC3F86F0A7C8}" type="datetimeFigureOut">
              <a:rPr lang="de-AT" smtClean="0"/>
              <a:t>07.06.26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2730F1-2C37-654B-F078-CA7992760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31321-3145-5321-8812-4A26810A1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427237-1DDE-4E05-805A-4DCA1C67CF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7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7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cepa.org/en/documents/annual-sessions/2025-porto/declaration-31/5313-porto-declaration-eng/file" TargetMode="External"/><Relationship Id="rId2" Type="http://schemas.openxmlformats.org/officeDocument/2006/relationships/hyperlink" Target="https://www.martenscentre.eu/wp-content/uploads/2026/01/Answering-Demographic-Change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scepa.org/en/documents/special-representatives/demographic-change-and-security/reports-32/5170-report-of-special-representative-on-demographic-change-and-security-gudrun-kugler-21-february-2025-1/file" TargetMode="External"/><Relationship Id="rId4" Type="http://schemas.openxmlformats.org/officeDocument/2006/relationships/hyperlink" Target="https://www.epp.eu/files/uploads/2025/04/10OR_OEVP-1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3600" y="300062"/>
            <a:ext cx="6361691" cy="63616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5000"/>
                  </a:srgbClr>
                </a:gs>
                <a:gs pos="50000">
                  <a:srgbClr val="00254B">
                    <a:alpha val="15000"/>
                  </a:srgbClr>
                </a:gs>
                <a:gs pos="100000">
                  <a:srgbClr val="0051A4">
                    <a:alpha val="1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65615" y="617769"/>
            <a:ext cx="5622462" cy="56224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77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6983" y="735562"/>
            <a:ext cx="5139725" cy="51397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5858" b="-3498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129" y="830019"/>
            <a:ext cx="5115812" cy="803506"/>
            <a:chOff x="0" y="0"/>
            <a:chExt cx="5258834" cy="6201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58834" cy="620158"/>
            </a:xfrm>
            <a:custGeom>
              <a:avLst/>
              <a:gdLst/>
              <a:ahLst/>
              <a:cxnLst/>
              <a:rect l="l" t="t" r="r" b="b"/>
              <a:pathLst>
                <a:path w="5258834" h="620158">
                  <a:moveTo>
                    <a:pt x="5055634" y="0"/>
                  </a:moveTo>
                  <a:cubicBezTo>
                    <a:pt x="5167858" y="0"/>
                    <a:pt x="5258834" y="138827"/>
                    <a:pt x="5258834" y="310079"/>
                  </a:cubicBezTo>
                  <a:cubicBezTo>
                    <a:pt x="5258834" y="481331"/>
                    <a:pt x="5167858" y="620158"/>
                    <a:pt x="5055634" y="620158"/>
                  </a:cubicBezTo>
                  <a:lnTo>
                    <a:pt x="203200" y="620158"/>
                  </a:lnTo>
                  <a:cubicBezTo>
                    <a:pt x="90976" y="620158"/>
                    <a:pt x="0" y="481331"/>
                    <a:pt x="0" y="310079"/>
                  </a:cubicBezTo>
                  <a:cubicBezTo>
                    <a:pt x="0" y="13882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E0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258834" cy="6582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19738" y="3960700"/>
            <a:ext cx="3777382" cy="128431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432171" y="2063001"/>
            <a:ext cx="486277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5"/>
              </a:lnSpc>
            </a:pP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Sonderbeauftragte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für den </a:t>
            </a: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demographischen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Wandel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und </a:t>
            </a: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Sicherheit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der </a:t>
            </a: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Parlamentarischen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254" b="1" spc="-45" dirty="0" err="1">
                <a:latin typeface="Garet"/>
                <a:ea typeface="Garet"/>
                <a:cs typeface="Garet"/>
                <a:sym typeface="Garet"/>
              </a:rPr>
              <a:t>Versammlung</a:t>
            </a:r>
            <a:r>
              <a:rPr lang="en-US" sz="2254" b="1" spc="-45" dirty="0">
                <a:latin typeface="Garet"/>
                <a:ea typeface="Garet"/>
                <a:cs typeface="Garet"/>
                <a:sym typeface="Garet"/>
              </a:rPr>
              <a:t> der OSZE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9983" y="1110771"/>
            <a:ext cx="4247145" cy="61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1"/>
              </a:lnSpc>
            </a:pPr>
            <a:r>
              <a:rPr lang="en-US" sz="2400" b="1" spc="-39" dirty="0" err="1">
                <a:solidFill>
                  <a:srgbClr val="002145"/>
                </a:solidFill>
                <a:latin typeface="Garet Bold"/>
                <a:ea typeface="Garet Bold"/>
                <a:cs typeface="Garet Bold"/>
                <a:sym typeface="Garet Bold"/>
              </a:rPr>
              <a:t>Abg</a:t>
            </a:r>
            <a:r>
              <a:rPr lang="en-US" sz="2400" b="1" spc="-39" dirty="0">
                <a:solidFill>
                  <a:srgbClr val="002145"/>
                </a:solidFill>
                <a:latin typeface="Garet Bold"/>
                <a:ea typeface="Garet Bold"/>
                <a:cs typeface="Garet Bold"/>
                <a:sym typeface="Garet Bold"/>
              </a:rPr>
              <a:t>. z. NR. Dr. Gudrun Kugler</a:t>
            </a:r>
          </a:p>
          <a:p>
            <a:pPr>
              <a:lnSpc>
                <a:spcPts val="2381"/>
              </a:lnSpc>
            </a:pPr>
            <a:endParaRPr lang="en-US" sz="2400" b="1" spc="-39" dirty="0">
              <a:solidFill>
                <a:srgbClr val="002145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99B5F1-2EAB-790C-D1BF-C1509F898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5" y="-791308"/>
            <a:ext cx="10180329" cy="76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8060864-E000-F5E9-34E4-949823C115C1}"/>
              </a:ext>
            </a:extLst>
          </p:cNvPr>
          <p:cNvSpPr txBox="1"/>
          <p:nvPr/>
        </p:nvSpPr>
        <p:spPr>
          <a:xfrm>
            <a:off x="281353" y="420623"/>
            <a:ext cx="1216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tx2"/>
                </a:solidFill>
              </a:rPr>
              <a:t>Kinder pro Frau in Österreich nach Geburtsort der Mutter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B83C76-E70D-16BD-3DB6-D524B434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1" t="6931" r="1"/>
          <a:stretch/>
        </p:blipFill>
        <p:spPr>
          <a:xfrm>
            <a:off x="2514600" y="1143000"/>
            <a:ext cx="6013939" cy="55482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CB30C82-C9F1-C90F-B164-F101400EF4A6}"/>
                  </a:ext>
                </a:extLst>
              </p14:cNvPr>
              <p14:cNvContentPartPr/>
              <p14:nvPr/>
            </p14:nvContentPartPr>
            <p14:xfrm>
              <a:off x="7078237" y="4434258"/>
              <a:ext cx="1638000" cy="232200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CB30C82-C9F1-C90F-B164-F101400EF4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9237" y="4425258"/>
                <a:ext cx="1655640" cy="23396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7756B433-73F6-4239-88F7-3ED9DA79AAA4}"/>
              </a:ext>
            </a:extLst>
          </p:cNvPr>
          <p:cNvSpPr txBox="1"/>
          <p:nvPr/>
        </p:nvSpPr>
        <p:spPr>
          <a:xfrm rot="1692753">
            <a:off x="7880990" y="4201307"/>
            <a:ext cx="12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FF0000"/>
                </a:solidFill>
              </a:rPr>
              <a:t>Schätzung!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3170DD-799D-1DE3-712D-118C4124C640}"/>
              </a:ext>
            </a:extLst>
          </p:cNvPr>
          <p:cNvSpPr txBox="1"/>
          <p:nvPr/>
        </p:nvSpPr>
        <p:spPr>
          <a:xfrm rot="1692753">
            <a:off x="8168725" y="3505215"/>
            <a:ext cx="203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Geburtsort der </a:t>
            </a:r>
            <a:r>
              <a:rPr lang="de-DE" u="sng" dirty="0">
                <a:solidFill>
                  <a:srgbClr val="FF0000"/>
                </a:solidFill>
              </a:rPr>
              <a:t>Großeltern</a:t>
            </a:r>
            <a:r>
              <a:rPr lang="de-DE" dirty="0">
                <a:solidFill>
                  <a:srgbClr val="FF0000"/>
                </a:solidFill>
              </a:rPr>
              <a:t> in Österreich: </a:t>
            </a:r>
          </a:p>
        </p:txBody>
      </p:sp>
    </p:spTree>
    <p:extLst>
      <p:ext uri="{BB962C8B-B14F-4D97-AF65-F5344CB8AC3E}">
        <p14:creationId xmlns:p14="http://schemas.microsoft.com/office/powerpoint/2010/main" val="242785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A4E3225-90BF-9ACF-1CE5-BF857F2C1D8A}"/>
              </a:ext>
            </a:extLst>
          </p:cNvPr>
          <p:cNvSpPr txBox="1"/>
          <p:nvPr/>
        </p:nvSpPr>
        <p:spPr>
          <a:xfrm>
            <a:off x="5471410" y="307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B1AE6B-1962-D46E-FD92-71957EF7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23" y="1240693"/>
            <a:ext cx="5517978" cy="525036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7487C3B-321D-88F8-E9D3-095C6402AC39}"/>
              </a:ext>
            </a:extLst>
          </p:cNvPr>
          <p:cNvSpPr txBox="1"/>
          <p:nvPr/>
        </p:nvSpPr>
        <p:spPr>
          <a:xfrm>
            <a:off x="2215662" y="583248"/>
            <a:ext cx="860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Das bedeutet eine Fertilitätsrate von 1,0: </a:t>
            </a:r>
          </a:p>
        </p:txBody>
      </p:sp>
    </p:spTree>
    <p:extLst>
      <p:ext uri="{BB962C8B-B14F-4D97-AF65-F5344CB8AC3E}">
        <p14:creationId xmlns:p14="http://schemas.microsoft.com/office/powerpoint/2010/main" val="162283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E726982-3402-7768-6DAD-A05D5AD3E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14349"/>
            <a:ext cx="10370868" cy="59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7E435E3-FC55-B321-E76B-05BCA8BFD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14349"/>
            <a:ext cx="10664166" cy="61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6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83B2-6E9A-CB94-2264-23FB529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659" y="245190"/>
            <a:ext cx="6729081" cy="1325563"/>
          </a:xfrm>
        </p:spPr>
        <p:txBody>
          <a:bodyPr/>
          <a:lstStyle/>
          <a:p>
            <a: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Gründe für Kinderlosigkeit #1  </a:t>
            </a:r>
            <a:endParaRPr lang="de-DE" sz="3200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BBF66B-625F-CF26-16EF-2D41B82DC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3574" y="3223575"/>
            <a:ext cx="3483215" cy="823912"/>
          </a:xfrm>
        </p:spPr>
        <p:txBody>
          <a:bodyPr>
            <a:normAutofit/>
          </a:bodyPr>
          <a:lstStyle/>
          <a:p>
            <a:r>
              <a:rPr lang="de-AT" sz="5100" i="1" dirty="0">
                <a:solidFill>
                  <a:schemeClr val="accent1"/>
                </a:solidFill>
              </a:rPr>
              <a:t>Nicht ich!</a:t>
            </a:r>
            <a:endParaRPr lang="de-DE" sz="5100" i="1" dirty="0">
              <a:solidFill>
                <a:schemeClr val="accent1"/>
              </a:solidFill>
            </a:endParaRPr>
          </a:p>
        </p:txBody>
      </p:sp>
      <p:pic>
        <p:nvPicPr>
          <p:cNvPr id="12" name="Grafik 11" descr="Spiegelung mit einfarbiger Füllung">
            <a:extLst>
              <a:ext uri="{FF2B5EF4-FFF2-40B4-BE49-F238E27FC236}">
                <a16:creationId xmlns:a16="http://schemas.microsoft.com/office/drawing/2014/main" id="{B2933951-2B67-D140-8A47-82346E1CE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253766"/>
            <a:ext cx="914400" cy="914400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F73A23CE-C717-4919-F4F9-662608FAA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2024" y="4481693"/>
            <a:ext cx="2493991" cy="1791914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de-AT" sz="105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indent="0" algn="ctr">
              <a:buNone/>
            </a:pPr>
            <a:r>
              <a:rPr lang="de-AT" b="1" dirty="0">
                <a:solidFill>
                  <a:srgbClr val="000000"/>
                </a:solidFill>
                <a:latin typeface="-webkit-standard"/>
              </a:rPr>
              <a:t>Kein Kinderwunsch</a:t>
            </a:r>
          </a:p>
          <a:p>
            <a:pPr marL="0" indent="0" algn="ctr">
              <a:buNone/>
            </a:pPr>
            <a:endParaRPr lang="de-AT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indent="0" algn="ctr">
              <a:buNone/>
            </a:pPr>
            <a:endParaRPr lang="de-AT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indent="0" algn="ctr">
              <a:buNone/>
            </a:pPr>
            <a:endParaRPr lang="de-DE" b="1" dirty="0"/>
          </a:p>
        </p:txBody>
      </p:sp>
      <p:sp>
        <p:nvSpPr>
          <p:cNvPr id="19" name="Inhaltsplatzhalter 15">
            <a:extLst>
              <a:ext uri="{FF2B5EF4-FFF2-40B4-BE49-F238E27FC236}">
                <a16:creationId xmlns:a16="http://schemas.microsoft.com/office/drawing/2014/main" id="{93918189-0850-A798-0853-40FAB2C142A9}"/>
              </a:ext>
            </a:extLst>
          </p:cNvPr>
          <p:cNvSpPr>
            <a:spLocks noGrp="1"/>
          </p:cNvSpPr>
          <p:nvPr/>
        </p:nvSpPr>
        <p:spPr>
          <a:xfrm>
            <a:off x="470985" y="4457725"/>
            <a:ext cx="2240327" cy="923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114BB7A-DD03-A557-5444-E45C4408AD9E}"/>
              </a:ext>
            </a:extLst>
          </p:cNvPr>
          <p:cNvSpPr txBox="1"/>
          <p:nvPr/>
        </p:nvSpPr>
        <p:spPr>
          <a:xfrm>
            <a:off x="7172373" y="4457725"/>
            <a:ext cx="2240327" cy="18158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Untergangs-stimmung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8723CF-4299-3C17-60C4-40088D3EE729}"/>
              </a:ext>
            </a:extLst>
          </p:cNvPr>
          <p:cNvSpPr txBox="1"/>
          <p:nvPr/>
        </p:nvSpPr>
        <p:spPr>
          <a:xfrm>
            <a:off x="894067" y="2124325"/>
            <a:ext cx="2872877" cy="13849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Veränderte Werte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137C74D-34B0-181C-1C49-6DC08BA20242}"/>
              </a:ext>
            </a:extLst>
          </p:cNvPr>
          <p:cNvSpPr txBox="1"/>
          <p:nvPr/>
        </p:nvSpPr>
        <p:spPr>
          <a:xfrm>
            <a:off x="8685555" y="2031993"/>
            <a:ext cx="3150990" cy="1569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Negative Haltung zur Elternschaft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27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83B2-6E9A-CB94-2264-23FB529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817" y="217999"/>
            <a:ext cx="6660430" cy="1325563"/>
          </a:xfrm>
        </p:spPr>
        <p:txBody>
          <a:bodyPr/>
          <a:lstStyle/>
          <a:p>
            <a: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Gründe für Kinderlosigkeit #2 </a:t>
            </a:r>
            <a:endParaRPr lang="de-DE" sz="3200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BBF66B-625F-CF26-16EF-2D41B82DC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6216" y="3267763"/>
            <a:ext cx="3477784" cy="823912"/>
          </a:xfrm>
        </p:spPr>
        <p:txBody>
          <a:bodyPr>
            <a:normAutofit/>
          </a:bodyPr>
          <a:lstStyle/>
          <a:p>
            <a:r>
              <a:rPr lang="de-AT" sz="5100" i="1" dirty="0">
                <a:solidFill>
                  <a:schemeClr val="accent2"/>
                </a:solidFill>
              </a:rPr>
              <a:t>Nicht jetzt!</a:t>
            </a:r>
            <a:endParaRPr lang="de-DE" sz="5100" i="1" dirty="0">
              <a:solidFill>
                <a:schemeClr val="accent2"/>
              </a:solidFill>
            </a:endParaRPr>
          </a:p>
        </p:txBody>
      </p:sp>
      <p:pic>
        <p:nvPicPr>
          <p:cNvPr id="10" name="Inhaltsplatzhalter 9" descr="Monatskalender mit einfarbiger Füllung">
            <a:extLst>
              <a:ext uri="{FF2B5EF4-FFF2-40B4-BE49-F238E27FC236}">
                <a16:creationId xmlns:a16="http://schemas.microsoft.com/office/drawing/2014/main" id="{F28CFB2B-645C-6989-701F-58DA908039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233394"/>
            <a:ext cx="914400" cy="914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1BC8D8E-15FC-616D-A1A7-A9C0D9592DEF}"/>
              </a:ext>
            </a:extLst>
          </p:cNvPr>
          <p:cNvSpPr txBox="1"/>
          <p:nvPr/>
        </p:nvSpPr>
        <p:spPr>
          <a:xfrm>
            <a:off x="8950532" y="1577957"/>
            <a:ext cx="2327394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„Karriere zuerst!“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0C09F09-4B73-927D-DB23-19664E7CEA3F}"/>
              </a:ext>
            </a:extLst>
          </p:cNvPr>
          <p:cNvSpPr txBox="1"/>
          <p:nvPr/>
        </p:nvSpPr>
        <p:spPr>
          <a:xfrm>
            <a:off x="436775" y="1470915"/>
            <a:ext cx="318951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Warten auf den perfekten Zeitpunkt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C7B6F6-1BA3-B3DF-5A54-7200C41AC6B2}"/>
              </a:ext>
            </a:extLst>
          </p:cNvPr>
          <p:cNvSpPr txBox="1"/>
          <p:nvPr/>
        </p:nvSpPr>
        <p:spPr>
          <a:xfrm>
            <a:off x="2836197" y="4372361"/>
            <a:ext cx="2544696" cy="2139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1" dirty="0">
                <a:solidFill>
                  <a:srgbClr val="000000"/>
                </a:solidFill>
                <a:latin typeface="-webkit-standard"/>
              </a:rPr>
              <a:t>Allgemeines s</a:t>
            </a:r>
            <a:r>
              <a:rPr kumimoji="0" lang="de-A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pätes</a:t>
            </a: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Erstgebärenden-alter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1C401D1-F1DA-69EA-A8AF-E5E9BEDEE8AB}"/>
              </a:ext>
            </a:extLst>
          </p:cNvPr>
          <p:cNvSpPr txBox="1"/>
          <p:nvPr/>
        </p:nvSpPr>
        <p:spPr>
          <a:xfrm>
            <a:off x="6546712" y="4788824"/>
            <a:ext cx="232739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„Jetzt mal das Leben </a:t>
            </a:r>
            <a:r>
              <a:rPr lang="de-AT" sz="2800" b="1" dirty="0">
                <a:solidFill>
                  <a:srgbClr val="000000"/>
                </a:solidFill>
                <a:latin typeface="-webkit-standard"/>
              </a:rPr>
              <a:t>genießen“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43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83B2-6E9A-CB94-2264-23FB529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479" y="115408"/>
            <a:ext cx="9239981" cy="1325563"/>
          </a:xfrm>
        </p:spPr>
        <p:txBody>
          <a:bodyPr/>
          <a:lstStyle/>
          <a:p>
            <a: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Gründe für Kinderlosigkeit #3</a:t>
            </a:r>
            <a:endParaRPr lang="de-DE" sz="3200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BBF66B-625F-CF26-16EF-2D41B82DC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9833" y="3245206"/>
            <a:ext cx="5157787" cy="823912"/>
          </a:xfrm>
        </p:spPr>
        <p:txBody>
          <a:bodyPr>
            <a:normAutofit/>
          </a:bodyPr>
          <a:lstStyle/>
          <a:p>
            <a:r>
              <a:rPr lang="de-AT" sz="5100" i="1" dirty="0">
                <a:solidFill>
                  <a:schemeClr val="accent3"/>
                </a:solidFill>
              </a:rPr>
              <a:t>Nicht möglich!</a:t>
            </a:r>
            <a:endParaRPr lang="de-DE" sz="5100" i="1" dirty="0">
              <a:solidFill>
                <a:schemeClr val="accent3"/>
              </a:solidFill>
            </a:endParaRPr>
          </a:p>
        </p:txBody>
      </p:sp>
      <p:pic>
        <p:nvPicPr>
          <p:cNvPr id="12" name="Grafik 11" descr="Verwirrte Person mit einfarbiger Füllung">
            <a:extLst>
              <a:ext uri="{FF2B5EF4-FFF2-40B4-BE49-F238E27FC236}">
                <a16:creationId xmlns:a16="http://schemas.microsoft.com/office/drawing/2014/main" id="{05642408-A06A-6023-5E24-FABD4726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7685" y="2050311"/>
            <a:ext cx="1036629" cy="103662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2E1378E-6186-74DD-4C17-6C7B04C82785}"/>
              </a:ext>
            </a:extLst>
          </p:cNvPr>
          <p:cNvSpPr txBox="1"/>
          <p:nvPr/>
        </p:nvSpPr>
        <p:spPr>
          <a:xfrm>
            <a:off x="7715229" y="4303693"/>
            <a:ext cx="297858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1" dirty="0">
                <a:solidFill>
                  <a:srgbClr val="000000"/>
                </a:solidFill>
                <a:latin typeface="-webkit-standard"/>
              </a:rPr>
              <a:t>Wohnraum reicht nicht aus</a:t>
            </a: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664DFF5-AC5A-DD73-7D02-468A98D0F944}"/>
              </a:ext>
            </a:extLst>
          </p:cNvPr>
          <p:cNvSpPr txBox="1"/>
          <p:nvPr/>
        </p:nvSpPr>
        <p:spPr>
          <a:xfrm>
            <a:off x="592160" y="1841280"/>
            <a:ext cx="2800897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2800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1" dirty="0">
                <a:solidFill>
                  <a:srgbClr val="000000"/>
                </a:solidFill>
                <a:latin typeface="-webkit-standard"/>
              </a:rPr>
              <a:t>Kein passender Partner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2800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530ABA-8F15-C931-8686-2F3E2058FE79}"/>
              </a:ext>
            </a:extLst>
          </p:cNvPr>
          <p:cNvSpPr txBox="1"/>
          <p:nvPr/>
        </p:nvSpPr>
        <p:spPr>
          <a:xfrm>
            <a:off x="8440140" y="1586973"/>
            <a:ext cx="31597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2800" b="1" dirty="0">
              <a:solidFill>
                <a:srgbClr val="000000"/>
              </a:solidFill>
              <a:latin typeface="-webkit-standar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b="1" dirty="0">
                <a:solidFill>
                  <a:srgbClr val="000000"/>
                </a:solidFill>
                <a:latin typeface="-webkit-standard"/>
              </a:rPr>
              <a:t>„Nicht leistbar“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DEAB42E-FB75-B214-0B82-F1841ED6E814}"/>
              </a:ext>
            </a:extLst>
          </p:cNvPr>
          <p:cNvSpPr txBox="1"/>
          <p:nvPr/>
        </p:nvSpPr>
        <p:spPr>
          <a:xfrm>
            <a:off x="2987479" y="4502966"/>
            <a:ext cx="3480764" cy="2000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-webkit-standar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Biologische Gründe, verringerte Fruchtbarkeit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8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A54E5F3-502F-B700-171D-3F7C19787732}"/>
              </a:ext>
            </a:extLst>
          </p:cNvPr>
          <p:cNvSpPr txBox="1"/>
          <p:nvPr/>
        </p:nvSpPr>
        <p:spPr>
          <a:xfrm>
            <a:off x="5966847" y="30996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D1734-8CB9-6263-6940-2043CD36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97" y="517562"/>
            <a:ext cx="10182386" cy="59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BEE6D72-64EA-458E-5898-7C165DC85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" y="158943"/>
            <a:ext cx="10479024" cy="65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8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artoon a cartoon of frogs in a pot of water&#10;&#10;AI-generated content may be incorrect.">
            <a:extLst>
              <a:ext uri="{FF2B5EF4-FFF2-40B4-BE49-F238E27FC236}">
                <a16:creationId xmlns:a16="http://schemas.microsoft.com/office/drawing/2014/main" id="{8DD0C008-5240-D39E-ABC7-DE17A85E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-1126349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9641E19-0A26-487C-3EAE-E9304124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288" y="190616"/>
            <a:ext cx="8655424" cy="64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85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93232C-A35D-5CCE-B47E-5809D74A0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685799"/>
            <a:ext cx="10655560" cy="56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36E29ED-CB75-7D67-8144-4CD1E90E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40" y="434942"/>
            <a:ext cx="8427720" cy="59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6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extLst>
              <a:ext uri="{FF2B5EF4-FFF2-40B4-BE49-F238E27FC236}">
                <a16:creationId xmlns:a16="http://schemas.microsoft.com/office/drawing/2014/main" id="{DE8E6B8A-6741-7248-6B8A-832682138BB5}"/>
              </a:ext>
            </a:extLst>
          </p:cNvPr>
          <p:cNvSpPr/>
          <p:nvPr/>
        </p:nvSpPr>
        <p:spPr>
          <a:xfrm>
            <a:off x="7704406" y="2794940"/>
            <a:ext cx="587830" cy="3122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7CB9CD7-6607-8632-5630-32DD9C7B774D}"/>
              </a:ext>
            </a:extLst>
          </p:cNvPr>
          <p:cNvSpPr/>
          <p:nvPr/>
        </p:nvSpPr>
        <p:spPr>
          <a:xfrm rot="18557116">
            <a:off x="6835092" y="1443062"/>
            <a:ext cx="555172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BF043EA-73D4-C5D6-DEBA-299A9AA29C89}"/>
              </a:ext>
            </a:extLst>
          </p:cNvPr>
          <p:cNvSpPr/>
          <p:nvPr/>
        </p:nvSpPr>
        <p:spPr>
          <a:xfrm rot="16200000">
            <a:off x="5483960" y="1287467"/>
            <a:ext cx="555172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80A44E7-22E8-548C-D07C-6693DF579191}"/>
              </a:ext>
            </a:extLst>
          </p:cNvPr>
          <p:cNvSpPr/>
          <p:nvPr/>
        </p:nvSpPr>
        <p:spPr>
          <a:xfrm rot="13528272">
            <a:off x="3848851" y="1550076"/>
            <a:ext cx="533400" cy="3265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B224A5F-7800-F297-F2B5-B4D5368EBA09}"/>
              </a:ext>
            </a:extLst>
          </p:cNvPr>
          <p:cNvSpPr/>
          <p:nvPr/>
        </p:nvSpPr>
        <p:spPr>
          <a:xfrm rot="11525879">
            <a:off x="3201065" y="2328244"/>
            <a:ext cx="533400" cy="3374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53E9F4-17DC-ED9A-03FF-C7EBF97B1F42}"/>
              </a:ext>
            </a:extLst>
          </p:cNvPr>
          <p:cNvSpPr/>
          <p:nvPr/>
        </p:nvSpPr>
        <p:spPr>
          <a:xfrm rot="20204811">
            <a:off x="7559645" y="2013687"/>
            <a:ext cx="474273" cy="264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A3391E6-C986-5BF1-D9F2-4B355FD00EE7}"/>
              </a:ext>
            </a:extLst>
          </p:cNvPr>
          <p:cNvSpPr/>
          <p:nvPr/>
        </p:nvSpPr>
        <p:spPr>
          <a:xfrm rot="8165304">
            <a:off x="4074181" y="4190580"/>
            <a:ext cx="517193" cy="291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E0E691A5-52A8-225D-E7BB-309343C5E5FE}"/>
              </a:ext>
            </a:extLst>
          </p:cNvPr>
          <p:cNvSpPr/>
          <p:nvPr/>
        </p:nvSpPr>
        <p:spPr>
          <a:xfrm rot="2645945">
            <a:off x="6746806" y="4246753"/>
            <a:ext cx="474273" cy="3156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055EF6D-9DF4-74CD-E6D8-7310D7BA4681}"/>
              </a:ext>
            </a:extLst>
          </p:cNvPr>
          <p:cNvSpPr/>
          <p:nvPr/>
        </p:nvSpPr>
        <p:spPr>
          <a:xfrm rot="5249184">
            <a:off x="5543618" y="4481160"/>
            <a:ext cx="505343" cy="3678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BD1BB-61F9-3760-BD02-3D68228BE20E}"/>
              </a:ext>
            </a:extLst>
          </p:cNvPr>
          <p:cNvSpPr txBox="1"/>
          <p:nvPr/>
        </p:nvSpPr>
        <p:spPr>
          <a:xfrm>
            <a:off x="1890991" y="691753"/>
            <a:ext cx="318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Migration hat Nebenwirkungen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562D5-69D9-1014-1C32-E25D54741283}"/>
              </a:ext>
            </a:extLst>
          </p:cNvPr>
          <p:cNvSpPr txBox="1"/>
          <p:nvPr/>
        </p:nvSpPr>
        <p:spPr>
          <a:xfrm>
            <a:off x="442376" y="1794487"/>
            <a:ext cx="29158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gesellschaftliche Zusammenhalt schwindet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11361-5457-1327-E859-00AB43772B4A}"/>
              </a:ext>
            </a:extLst>
          </p:cNvPr>
          <p:cNvSpPr txBox="1"/>
          <p:nvPr/>
        </p:nvSpPr>
        <p:spPr>
          <a:xfrm>
            <a:off x="1257185" y="4575504"/>
            <a:ext cx="3724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Ländliche Infrastruktur kaum aufrechtzuerhalten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28BE43-CDC4-8C37-2790-74FCDBCA92B1}"/>
              </a:ext>
            </a:extLst>
          </p:cNvPr>
          <p:cNvSpPr txBox="1"/>
          <p:nvPr/>
        </p:nvSpPr>
        <p:spPr>
          <a:xfrm>
            <a:off x="4730337" y="5142600"/>
            <a:ext cx="2731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Einsamkeit breitet sich aus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2DA1EE-791D-B78D-5962-B7F5528EC239}"/>
              </a:ext>
            </a:extLst>
          </p:cNvPr>
          <p:cNvSpPr txBox="1"/>
          <p:nvPr/>
        </p:nvSpPr>
        <p:spPr>
          <a:xfrm>
            <a:off x="7858500" y="3660611"/>
            <a:ext cx="32664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Arbeitskräftemangel verschärft sich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326036-89E6-9DF6-F116-CBE6C52F40B1}"/>
              </a:ext>
            </a:extLst>
          </p:cNvPr>
          <p:cNvSpPr txBox="1"/>
          <p:nvPr/>
        </p:nvSpPr>
        <p:spPr>
          <a:xfrm>
            <a:off x="8375625" y="2584832"/>
            <a:ext cx="3511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Geopolitische Sicherheits-risiken nehmen zu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2873D-9481-0AC9-E493-F1BA15CACB7B}"/>
              </a:ext>
            </a:extLst>
          </p:cNvPr>
          <p:cNvSpPr txBox="1"/>
          <p:nvPr/>
        </p:nvSpPr>
        <p:spPr>
          <a:xfrm>
            <a:off x="8299141" y="1594989"/>
            <a:ext cx="265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Staatsschulden steigen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1C0F96-7746-DE73-ED87-2552427C06FC}"/>
              </a:ext>
            </a:extLst>
          </p:cNvPr>
          <p:cNvSpPr txBox="1"/>
          <p:nvPr/>
        </p:nvSpPr>
        <p:spPr>
          <a:xfrm>
            <a:off x="7264082" y="508843"/>
            <a:ext cx="34357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Gesundheits- und Pflegekosten steigen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E219B3-E5D4-69CC-2BE6-EC0C934774ED}"/>
              </a:ext>
            </a:extLst>
          </p:cNvPr>
          <p:cNvSpPr txBox="1"/>
          <p:nvPr/>
        </p:nvSpPr>
        <p:spPr>
          <a:xfrm>
            <a:off x="4115551" y="265551"/>
            <a:ext cx="3361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Pensionssysteme geraten unter Druck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274354-1EB1-FCAC-38F4-16AA48961F7E}"/>
              </a:ext>
            </a:extLst>
          </p:cNvPr>
          <p:cNvSpPr txBox="1"/>
          <p:nvPr/>
        </p:nvSpPr>
        <p:spPr>
          <a:xfrm>
            <a:off x="850823" y="3354273"/>
            <a:ext cx="22451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Demokratie altert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17">
            <a:extLst>
              <a:ext uri="{FF2B5EF4-FFF2-40B4-BE49-F238E27FC236}">
                <a16:creationId xmlns:a16="http://schemas.microsoft.com/office/drawing/2014/main" id="{9A3F4A11-4ACB-20F3-0F81-F17A0F51FF84}"/>
              </a:ext>
            </a:extLst>
          </p:cNvPr>
          <p:cNvSpPr/>
          <p:nvPr/>
        </p:nvSpPr>
        <p:spPr>
          <a:xfrm rot="10381275">
            <a:off x="3150661" y="3383787"/>
            <a:ext cx="457200" cy="2830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" name="Ellipse 2">
            <a:extLst>
              <a:ext uri="{FF2B5EF4-FFF2-40B4-BE49-F238E27FC236}">
                <a16:creationId xmlns:a16="http://schemas.microsoft.com/office/drawing/2014/main" id="{BF88E0F9-3C83-77EF-ABC9-B24267140DC0}"/>
              </a:ext>
            </a:extLst>
          </p:cNvPr>
          <p:cNvSpPr/>
          <p:nvPr/>
        </p:nvSpPr>
        <p:spPr>
          <a:xfrm>
            <a:off x="3798830" y="1855345"/>
            <a:ext cx="3724568" cy="226836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chemeClr val="bg1"/>
                </a:solidFill>
                <a:ea typeface="Canva Sans"/>
                <a:cs typeface="Arial" panose="020B0604020202020204" pitchFamily="34" charset="0"/>
                <a:sym typeface="Canva Sans"/>
              </a:rPr>
              <a:t>Folgen</a:t>
            </a:r>
            <a:r>
              <a:rPr lang="en-US" sz="2600" b="1" dirty="0">
                <a:solidFill>
                  <a:schemeClr val="bg1"/>
                </a:solidFill>
                <a:ea typeface="Canva Sans"/>
                <a:cs typeface="Arial" panose="020B0604020202020204" pitchFamily="34" charset="0"/>
                <a:sym typeface="Canva Sans"/>
              </a:rPr>
              <a:t> des </a:t>
            </a:r>
            <a:r>
              <a:rPr lang="en-US" sz="2600" b="1" dirty="0" err="1">
                <a:solidFill>
                  <a:schemeClr val="bg1"/>
                </a:solidFill>
                <a:ea typeface="Canva Sans"/>
                <a:cs typeface="Arial" panose="020B0604020202020204" pitchFamily="34" charset="0"/>
                <a:sym typeface="Canva Sans"/>
              </a:rPr>
              <a:t>demografischen</a:t>
            </a:r>
            <a:r>
              <a:rPr lang="en-US" sz="2600" b="1" dirty="0">
                <a:solidFill>
                  <a:schemeClr val="bg1"/>
                </a:solidFill>
                <a:ea typeface="Canva Sans"/>
                <a:cs typeface="Arial" panose="020B0604020202020204" pitchFamily="34" charset="0"/>
                <a:sym typeface="Canva Sans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Canva Sans"/>
                <a:cs typeface="Arial" panose="020B0604020202020204" pitchFamily="34" charset="0"/>
                <a:sym typeface="Canva Sans"/>
              </a:rPr>
              <a:t>Wandels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7858AF-792D-31A9-4D94-EF36803B0C67}"/>
              </a:ext>
            </a:extLst>
          </p:cNvPr>
          <p:cNvSpPr txBox="1"/>
          <p:nvPr/>
        </p:nvSpPr>
        <p:spPr>
          <a:xfrm>
            <a:off x="7264082" y="4501268"/>
            <a:ext cx="2479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Produktivität sinkt</a:t>
            </a:r>
            <a:endParaRPr lang="de-AT" sz="2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200" dirty="0"/>
          </a:p>
        </p:txBody>
      </p:sp>
      <p:sp>
        <p:nvSpPr>
          <p:cNvPr id="6" name="Right Arrow 18">
            <a:extLst>
              <a:ext uri="{FF2B5EF4-FFF2-40B4-BE49-F238E27FC236}">
                <a16:creationId xmlns:a16="http://schemas.microsoft.com/office/drawing/2014/main" id="{D0BE2F73-4B4F-17DA-AC89-AAE7531947D2}"/>
              </a:ext>
            </a:extLst>
          </p:cNvPr>
          <p:cNvSpPr/>
          <p:nvPr/>
        </p:nvSpPr>
        <p:spPr>
          <a:xfrm rot="1813667">
            <a:off x="7454183" y="3659613"/>
            <a:ext cx="474273" cy="3156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3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31164E-DCCD-CAA0-A591-64C7E5903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24" y="206115"/>
            <a:ext cx="9126755" cy="6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9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41C64A-DB95-566F-F62C-AB0FDE77B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3" y="360241"/>
            <a:ext cx="6087291" cy="6137517"/>
          </a:xfrm>
        </p:spPr>
      </p:pic>
    </p:spTree>
    <p:extLst>
      <p:ext uri="{BB962C8B-B14F-4D97-AF65-F5344CB8AC3E}">
        <p14:creationId xmlns:p14="http://schemas.microsoft.com/office/powerpoint/2010/main" val="3661276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7FAF639-1449-ADC5-C1D6-53FB0FABB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31" y="1825625"/>
            <a:ext cx="8162137" cy="4351338"/>
          </a:xfrm>
        </p:spPr>
      </p:pic>
    </p:spTree>
    <p:extLst>
      <p:ext uri="{BB962C8B-B14F-4D97-AF65-F5344CB8AC3E}">
        <p14:creationId xmlns:p14="http://schemas.microsoft.com/office/powerpoint/2010/main" val="1698848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D61D611-6227-AA50-EE9F-EBB036F2A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833" b="54888"/>
          <a:stretch>
            <a:fillRect/>
          </a:stretch>
        </p:blipFill>
        <p:spPr>
          <a:xfrm>
            <a:off x="2510065" y="798443"/>
            <a:ext cx="7171870" cy="5261113"/>
          </a:xfrm>
        </p:spPr>
      </p:pic>
    </p:spTree>
    <p:extLst>
      <p:ext uri="{BB962C8B-B14F-4D97-AF65-F5344CB8AC3E}">
        <p14:creationId xmlns:p14="http://schemas.microsoft.com/office/powerpoint/2010/main" val="3641351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F745AE-4373-9691-A478-467CFD5E5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40" y="297039"/>
            <a:ext cx="9692720" cy="6263921"/>
          </a:xfrm>
        </p:spPr>
      </p:pic>
    </p:spTree>
    <p:extLst>
      <p:ext uri="{BB962C8B-B14F-4D97-AF65-F5344CB8AC3E}">
        <p14:creationId xmlns:p14="http://schemas.microsoft.com/office/powerpoint/2010/main" val="665883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E043DF5-1981-B01E-472B-E9AC76DEB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158" y="711333"/>
            <a:ext cx="9657683" cy="54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2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>
            <a:extLst>
              <a:ext uri="{FF2B5EF4-FFF2-40B4-BE49-F238E27FC236}">
                <a16:creationId xmlns:a16="http://schemas.microsoft.com/office/drawing/2014/main" id="{DCAFF28C-AB66-7545-F039-8E895E705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6" y="463227"/>
            <a:ext cx="4181739" cy="5931545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3C21183-6A90-440C-E326-11D6FD74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98" y="463227"/>
            <a:ext cx="4182150" cy="59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0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a country&#10;&#10;AI-generated content may be incorrect.">
            <a:extLst>
              <a:ext uri="{FF2B5EF4-FFF2-40B4-BE49-F238E27FC236}">
                <a16:creationId xmlns:a16="http://schemas.microsoft.com/office/drawing/2014/main" id="{F15D8382-2D5A-8AD1-1DF1-504DB700F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6489" r="29933" b="5208"/>
          <a:stretch>
            <a:fillRect/>
          </a:stretch>
        </p:blipFill>
        <p:spPr>
          <a:xfrm>
            <a:off x="734291" y="-130628"/>
            <a:ext cx="10587533" cy="69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E1FDF13-6DA2-C182-BA31-FE1B63051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0" y="416820"/>
            <a:ext cx="10245903" cy="62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86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AAD52C3-F510-4AD2-8B1D-7D8A574B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A9D0756-B9EF-0459-9486-AD48D184F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8" y="-114236"/>
            <a:ext cx="5253318" cy="6972236"/>
          </a:xfrm>
        </p:spPr>
      </p:pic>
    </p:spTree>
    <p:extLst>
      <p:ext uri="{BB962C8B-B14F-4D97-AF65-F5344CB8AC3E}">
        <p14:creationId xmlns:p14="http://schemas.microsoft.com/office/powerpoint/2010/main" val="3128264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200B6-8C5A-2146-5F5D-6B9C501C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453-F7EF-5135-A344-36E5538A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169" y="44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12 </a:t>
            </a:r>
            <a:r>
              <a:rPr lang="en-US" sz="3600" b="1" dirty="0" err="1">
                <a:solidFill>
                  <a:srgbClr val="002060"/>
                </a:solidFill>
              </a:rPr>
              <a:t>Handlungsempfehlungen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0577F-733E-A6C2-AE06-243ED4DB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2" y="1351717"/>
            <a:ext cx="11812706" cy="5236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marL="457200" lvl="1" indent="0">
              <a:buNone/>
              <a:defRPr sz="1600" b="1">
                <a:solidFill>
                  <a:srgbClr val="FFFFFF"/>
                </a:solidFill>
              </a:defRPr>
            </a:pPr>
            <a:r>
              <a:rPr lang="en-CA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Strategischer</a:t>
            </a:r>
            <a:r>
              <a:rPr lang="en-CA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</a:t>
            </a:r>
            <a:br>
              <a:rPr lang="de-AT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sz="1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3723C2C-4287-30F0-4C6C-ABFC70994CDE}"/>
              </a:ext>
            </a:extLst>
          </p:cNvPr>
          <p:cNvSpPr/>
          <p:nvPr/>
        </p:nvSpPr>
        <p:spPr>
          <a:xfrm rot="857040" flipV="1">
            <a:off x="6580316" y="1966068"/>
            <a:ext cx="920951" cy="606982"/>
          </a:xfrm>
          <a:custGeom>
            <a:avLst/>
            <a:gdLst/>
            <a:ahLst/>
            <a:cxnLst/>
            <a:rect l="l" t="t" r="r" b="b"/>
            <a:pathLst>
              <a:path w="8622711" h="9118531">
                <a:moveTo>
                  <a:pt x="0" y="0"/>
                </a:moveTo>
                <a:lnTo>
                  <a:pt x="8622711" y="0"/>
                </a:lnTo>
                <a:lnTo>
                  <a:pt x="8622711" y="9118531"/>
                </a:lnTo>
                <a:lnTo>
                  <a:pt x="0" y="9118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ED824-E94D-3CA9-885E-AF88E0666EF4}"/>
              </a:ext>
            </a:extLst>
          </p:cNvPr>
          <p:cNvSpPr txBox="1"/>
          <p:nvPr/>
        </p:nvSpPr>
        <p:spPr>
          <a:xfrm>
            <a:off x="1261872" y="2638116"/>
            <a:ext cx="10515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1">
                <a:solidFill>
                  <a:srgbClr val="FFFFFF"/>
                </a:solidFill>
              </a:defRPr>
            </a:pPr>
            <a:br>
              <a:rPr lang="de-A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Demografischen Wandel als Megatrend anerkennen und in allen Institutionen und Politikfeldern verankern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Schrumpfung umsichtig vorausplanen und abschwächen durch Bekämpfung der Ursachen</a:t>
            </a:r>
            <a:b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Über Legislaturperioden hinaus denken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0921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200B6-8C5A-2146-5F5D-6B9C501C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453-F7EF-5135-A344-36E5538A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169" y="44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12 </a:t>
            </a:r>
            <a:r>
              <a:rPr lang="en-US" sz="3600" b="1" dirty="0" err="1">
                <a:solidFill>
                  <a:srgbClr val="002060"/>
                </a:solidFill>
              </a:rPr>
              <a:t>Handlungsempfehlungen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5EF39F0-AF00-F768-76EA-3E93C1DB7ECC}"/>
              </a:ext>
            </a:extLst>
          </p:cNvPr>
          <p:cNvSpPr txBox="1">
            <a:spLocks/>
          </p:cNvSpPr>
          <p:nvPr/>
        </p:nvSpPr>
        <p:spPr>
          <a:xfrm>
            <a:off x="307848" y="1349878"/>
            <a:ext cx="11576303" cy="52363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E2FCAF58-7425-F594-E3A6-10010E71C76D}"/>
              </a:ext>
            </a:extLst>
          </p:cNvPr>
          <p:cNvSpPr/>
          <p:nvPr/>
        </p:nvSpPr>
        <p:spPr>
          <a:xfrm>
            <a:off x="5568404" y="1840760"/>
            <a:ext cx="1055189" cy="605764"/>
          </a:xfrm>
          <a:custGeom>
            <a:avLst/>
            <a:gdLst/>
            <a:ahLst/>
            <a:cxnLst/>
            <a:rect l="l" t="t" r="r" b="b"/>
            <a:pathLst>
              <a:path w="11322248" h="10883511">
                <a:moveTo>
                  <a:pt x="0" y="0"/>
                </a:moveTo>
                <a:lnTo>
                  <a:pt x="11322248" y="0"/>
                </a:lnTo>
                <a:lnTo>
                  <a:pt x="11322248" y="10883511"/>
                </a:lnTo>
                <a:lnTo>
                  <a:pt x="0" y="10883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51AFA-8DCA-85B8-48F6-09C28A19F074}"/>
              </a:ext>
            </a:extLst>
          </p:cNvPr>
          <p:cNvSpPr txBox="1"/>
          <p:nvPr/>
        </p:nvSpPr>
        <p:spPr>
          <a:xfrm>
            <a:off x="1024127" y="1369686"/>
            <a:ext cx="101437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 &amp; Gesellschaft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b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Kulturellen Wandel zugunsten Elternschaft herbeiführen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Familienpolitik so gestalten, dass der eigentliche Kinderwunsch realisiert werden können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Ehe und früheres </a:t>
            </a:r>
            <a:r>
              <a:rPr lang="de-AT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Erstgebärendenalter</a:t>
            </a: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fördern</a:t>
            </a:r>
            <a:endParaRPr lang="de-AT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74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200B6-8C5A-2146-5F5D-6B9C501C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453-F7EF-5135-A344-36E5538A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169" y="44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12 </a:t>
            </a:r>
            <a:r>
              <a:rPr lang="en-US" sz="3600" b="1" dirty="0" err="1">
                <a:solidFill>
                  <a:srgbClr val="002060"/>
                </a:solidFill>
              </a:rPr>
              <a:t>Handlungsempfehlungen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7DA094-967A-9B15-EB07-FFB89E81FFE0}"/>
              </a:ext>
            </a:extLst>
          </p:cNvPr>
          <p:cNvSpPr txBox="1">
            <a:spLocks/>
          </p:cNvSpPr>
          <p:nvPr/>
        </p:nvSpPr>
        <p:spPr>
          <a:xfrm>
            <a:off x="347472" y="1351720"/>
            <a:ext cx="11558015" cy="5236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br>
              <a:rPr lang="en-CA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AT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1200" b="1" dirty="0">
              <a:solidFill>
                <a:srgbClr val="FFFFFF"/>
              </a:solidFill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880F990-56AF-2954-050A-CD359AC8E3D9}"/>
              </a:ext>
            </a:extLst>
          </p:cNvPr>
          <p:cNvSpPr/>
          <p:nvPr/>
        </p:nvSpPr>
        <p:spPr>
          <a:xfrm>
            <a:off x="6922083" y="1613485"/>
            <a:ext cx="665039" cy="663372"/>
          </a:xfrm>
          <a:custGeom>
            <a:avLst/>
            <a:gdLst/>
            <a:ahLst/>
            <a:cxnLst/>
            <a:rect l="l" t="t" r="r" b="b"/>
            <a:pathLst>
              <a:path w="6048000" h="6748117">
                <a:moveTo>
                  <a:pt x="0" y="0"/>
                </a:moveTo>
                <a:lnTo>
                  <a:pt x="6048000" y="0"/>
                </a:lnTo>
                <a:lnTo>
                  <a:pt x="6048000" y="6748117"/>
                </a:lnTo>
                <a:lnTo>
                  <a:pt x="0" y="6748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EAA86-A122-50EF-BE9A-E4C15774FEEF}"/>
              </a:ext>
            </a:extLst>
          </p:cNvPr>
          <p:cNvSpPr txBox="1"/>
          <p:nvPr/>
        </p:nvSpPr>
        <p:spPr>
          <a:xfrm>
            <a:off x="838200" y="1595519"/>
            <a:ext cx="105156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 &amp; Sozialsysteme</a:t>
            </a:r>
          </a:p>
          <a:p>
            <a:endParaRPr lang="en-CA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Pensions-, Gesundheits- und Sozialsystem </a:t>
            </a: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 reformieren</a:t>
            </a: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Aktives Altern fördern, Einsamkeit gezielt bekämpfen und soziale Verbundenheit stärken</a:t>
            </a: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Produktivität und Wettbewerbsfähigkeit </a:t>
            </a: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AT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438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200B6-8C5A-2146-5F5D-6B9C501C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453-F7EF-5135-A344-36E5538A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169" y="44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12 </a:t>
            </a:r>
            <a:r>
              <a:rPr lang="en-US" sz="3600" b="1" dirty="0" err="1">
                <a:solidFill>
                  <a:srgbClr val="002060"/>
                </a:solidFill>
              </a:rPr>
              <a:t>Handlungsempfehlungen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172FC4C-7F56-BC0A-9D75-52EA3F41BE90}"/>
              </a:ext>
            </a:extLst>
          </p:cNvPr>
          <p:cNvSpPr txBox="1">
            <a:spLocks/>
          </p:cNvSpPr>
          <p:nvPr/>
        </p:nvSpPr>
        <p:spPr>
          <a:xfrm>
            <a:off x="228247" y="1351720"/>
            <a:ext cx="11805440" cy="52363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br>
              <a:rPr lang="de-AT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AT" sz="8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endParaRPr lang="de-AT" sz="8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44D23D93-AB91-69D5-67C9-22D5FBAEF070}"/>
              </a:ext>
            </a:extLst>
          </p:cNvPr>
          <p:cNvSpPr/>
          <p:nvPr/>
        </p:nvSpPr>
        <p:spPr>
          <a:xfrm>
            <a:off x="6443056" y="2285678"/>
            <a:ext cx="1101793" cy="605763"/>
          </a:xfrm>
          <a:custGeom>
            <a:avLst/>
            <a:gdLst/>
            <a:ahLst/>
            <a:cxnLst/>
            <a:rect l="l" t="t" r="r" b="b"/>
            <a:pathLst>
              <a:path w="12096000" h="9676800">
                <a:moveTo>
                  <a:pt x="0" y="0"/>
                </a:moveTo>
                <a:lnTo>
                  <a:pt x="12096000" y="0"/>
                </a:lnTo>
                <a:lnTo>
                  <a:pt x="12096000" y="9676800"/>
                </a:lnTo>
                <a:lnTo>
                  <a:pt x="0" y="9676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D58EC-E621-F860-BF1E-6DBB2DC19D6D}"/>
              </a:ext>
            </a:extLst>
          </p:cNvPr>
          <p:cNvSpPr txBox="1"/>
          <p:nvPr/>
        </p:nvSpPr>
        <p:spPr>
          <a:xfrm>
            <a:off x="673768" y="2267712"/>
            <a:ext cx="112899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 sz="1600" b="1">
                <a:solidFill>
                  <a:srgbClr val="FFFFFF"/>
                </a:solidFill>
              </a:defRPr>
            </a:pPr>
            <a:r>
              <a:rPr lang="de-AT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Staat &amp; Zusammenhalt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b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Migration steuern und echte Integration unterstützen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11) Wohnraum schaffen; Hauseigentum fördern; ländliche Infrastruktur flexibilisieren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600" b="1">
                <a:solidFill>
                  <a:srgbClr val="FFFFFF"/>
                </a:solidFill>
              </a:defRPr>
            </a:pPr>
            <a:r>
              <a:rPr lang="de-A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12) Demokratie und Verteidigungsfähigkeit langfristig sichern</a:t>
            </a:r>
          </a:p>
          <a:p>
            <a:pPr>
              <a:defRPr sz="1600" b="1">
                <a:solidFill>
                  <a:srgbClr val="FFFFFF"/>
                </a:solidFill>
              </a:defRPr>
            </a:pPr>
            <a:endParaRPr lang="de-AT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0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dinosaur and a mammoth&#10;&#10;AI-generated content may be incorrect.">
            <a:extLst>
              <a:ext uri="{FF2B5EF4-FFF2-40B4-BE49-F238E27FC236}">
                <a16:creationId xmlns:a16="http://schemas.microsoft.com/office/drawing/2014/main" id="{E7443332-40B7-ADBE-5F46-3491B8084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43C613-5C40-8182-34A7-0D81F1F0C0CA}"/>
              </a:ext>
            </a:extLst>
          </p:cNvPr>
          <p:cNvSpPr txBox="1"/>
          <p:nvPr/>
        </p:nvSpPr>
        <p:spPr>
          <a:xfrm>
            <a:off x="2239702" y="2408061"/>
            <a:ext cx="7712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Vielen Dank </a:t>
            </a:r>
          </a:p>
          <a:p>
            <a:pPr algn="ctr"/>
            <a:r>
              <a:rPr lang="de-DE" sz="4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Eure Aufmerksamkeit!</a:t>
            </a:r>
          </a:p>
          <a:p>
            <a:pPr algn="ctr"/>
            <a:endParaRPr lang="de-DE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99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E31772F-E0C5-BF85-DE4B-D8B28840B28C}"/>
              </a:ext>
            </a:extLst>
          </p:cNvPr>
          <p:cNvSpPr txBox="1"/>
          <p:nvPr/>
        </p:nvSpPr>
        <p:spPr>
          <a:xfrm>
            <a:off x="160020" y="3010793"/>
            <a:ext cx="1203198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✔</a:t>
            </a:r>
            <a:r>
              <a:rPr lang="de-AT" sz="2400" dirty="0">
                <a:solidFill>
                  <a:schemeClr val="tx2"/>
                </a:solidFill>
              </a:rPr>
              <a:t> Sinkende Geburtenraten und alternde Gesellschaften angehen, unter anderem durch die Umsetzung familienfreundlicher Maßnahmen sowie durch </a:t>
            </a:r>
            <a:r>
              <a:rPr lang="de-AT" sz="2400" b="1" dirty="0">
                <a:solidFill>
                  <a:schemeClr val="tx2"/>
                </a:solidFill>
              </a:rPr>
              <a:t>die Förderung eines öffentlichen Diskurses, der Elternschaft positiv darstellt. </a:t>
            </a:r>
            <a:r>
              <a:rPr lang="de-AT" sz="2400" dirty="0">
                <a:solidFill>
                  <a:schemeClr val="tx2"/>
                </a:solidFill>
              </a:rPr>
              <a:t>(9)</a:t>
            </a:r>
          </a:p>
          <a:p>
            <a:endParaRPr lang="de-AT" sz="2400" dirty="0">
              <a:solidFill>
                <a:schemeClr val="tx2"/>
              </a:solidFill>
            </a:endParaRPr>
          </a:p>
          <a:p>
            <a:r>
              <a:rPr lang="de-AT" sz="2400" dirty="0">
                <a:solidFill>
                  <a:schemeClr val="tx2"/>
                </a:solidFill>
              </a:rPr>
              <a:t>✔ Das </a:t>
            </a:r>
            <a:r>
              <a:rPr lang="de-AT" sz="2400" b="1" dirty="0">
                <a:solidFill>
                  <a:schemeClr val="tx2"/>
                </a:solidFill>
              </a:rPr>
              <a:t>Bewusstsein für die Auswirkungen eines aufgeschobenen Kinderwunsches </a:t>
            </a:r>
            <a:r>
              <a:rPr lang="de-AT" sz="2400" dirty="0">
                <a:solidFill>
                  <a:schemeClr val="tx2"/>
                </a:solidFill>
              </a:rPr>
              <a:t>auf die Fruchtbarkeit stärken und Forschung sowie die Entwicklung von Strategien unterstützen, die es Menschen ermöglichen, die gewünschte Zahl an Kindern zu bekommen. (10)</a:t>
            </a:r>
          </a:p>
          <a:p>
            <a:endParaRPr lang="de-AT" sz="2400" dirty="0">
              <a:solidFill>
                <a:schemeClr val="tx2"/>
              </a:solidFill>
            </a:endParaRPr>
          </a:p>
          <a:p>
            <a:r>
              <a:rPr lang="de-AT" sz="2400" dirty="0">
                <a:solidFill>
                  <a:schemeClr val="tx2"/>
                </a:solidFill>
              </a:rPr>
              <a:t>✔ Maßnahmen fördern, die </a:t>
            </a:r>
            <a:r>
              <a:rPr lang="de-AT" sz="2400" b="1" dirty="0">
                <a:solidFill>
                  <a:schemeClr val="tx2"/>
                </a:solidFill>
              </a:rPr>
              <a:t>Offenheit gegenüber größeren Familien </a:t>
            </a:r>
            <a:r>
              <a:rPr lang="de-AT" sz="2400" dirty="0">
                <a:solidFill>
                  <a:schemeClr val="tx2"/>
                </a:solidFill>
              </a:rPr>
              <a:t>unterstützen. (10)</a:t>
            </a:r>
          </a:p>
          <a:p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E10280-FF4D-88EE-23AC-8D28E4EBB175}"/>
              </a:ext>
            </a:extLst>
          </p:cNvPr>
          <p:cNvSpPr txBox="1"/>
          <p:nvPr/>
        </p:nvSpPr>
        <p:spPr>
          <a:xfrm>
            <a:off x="558412" y="590907"/>
            <a:ext cx="72416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Einstimmige Resolution, Juli 2025, </a:t>
            </a:r>
            <a:r>
              <a:rPr lang="de-DE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Parlamentarische Versammlung der OSZE</a:t>
            </a:r>
            <a:r>
              <a:rPr lang="de-AT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de-AT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de-AT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Responding</a:t>
            </a:r>
            <a:r>
              <a:rPr lang="de-AT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Demographic</a:t>
            </a:r>
            <a:r>
              <a:rPr lang="de-AT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Winter</a:t>
            </a:r>
            <a:r>
              <a:rPr lang="de-AT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r>
              <a:rPr lang="de-AT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Auszug zum Thema Familie 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sz="3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536A48-69E1-B62F-B05F-3E2546D7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8" y="749253"/>
            <a:ext cx="30480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0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C23426E-1133-DB0C-86A1-F7677CAD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14" y="312032"/>
            <a:ext cx="4293946" cy="59811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F394FFC-2C9B-DD2D-E205-763E7C62C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7192"/>
            <a:ext cx="4271630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17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CA8608-F0E6-85C5-0844-98311D335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4B99C1-AEE7-89EA-23AC-6BBE8C90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629" y="267629"/>
            <a:ext cx="6322741" cy="632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80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FDBCFDF-6942-5292-CEA7-2954B7C53629}"/>
              </a:ext>
            </a:extLst>
          </p:cNvPr>
          <p:cNvGraphicFramePr/>
          <p:nvPr/>
        </p:nvGraphicFramePr>
        <p:xfrm>
          <a:off x="2032000" y="1965960"/>
          <a:ext cx="8128000" cy="4388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fik 8" descr="Pflege mit einfarbiger Füllung">
            <a:extLst>
              <a:ext uri="{FF2B5EF4-FFF2-40B4-BE49-F238E27FC236}">
                <a16:creationId xmlns:a16="http://schemas.microsoft.com/office/drawing/2014/main" id="{CE77E0D2-6783-8F24-8DB4-7BF5271770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416" y="2514600"/>
            <a:ext cx="914400" cy="914400"/>
          </a:xfrm>
          <a:prstGeom prst="rect">
            <a:avLst/>
          </a:prstGeom>
        </p:spPr>
      </p:pic>
      <p:pic>
        <p:nvPicPr>
          <p:cNvPr id="11" name="Grafik 10" descr="Verbindungen mit einfarbiger Füllung">
            <a:extLst>
              <a:ext uri="{FF2B5EF4-FFF2-40B4-BE49-F238E27FC236}">
                <a16:creationId xmlns:a16="http://schemas.microsoft.com/office/drawing/2014/main" id="{CD87443A-D449-A6FC-4E25-3D5174E27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14672" y="2514600"/>
            <a:ext cx="914400" cy="914400"/>
          </a:xfrm>
          <a:prstGeom prst="rect">
            <a:avLst/>
          </a:prstGeom>
        </p:spPr>
      </p:pic>
      <p:pic>
        <p:nvPicPr>
          <p:cNvPr id="15" name="Grafik 14" descr="Muskulöser Arm mit einfarbiger Füllung">
            <a:extLst>
              <a:ext uri="{FF2B5EF4-FFF2-40B4-BE49-F238E27FC236}">
                <a16:creationId xmlns:a16="http://schemas.microsoft.com/office/drawing/2014/main" id="{72CAE605-1C7B-09A5-27D3-98084624D5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2928" y="2514600"/>
            <a:ext cx="914400" cy="914400"/>
          </a:xfrm>
          <a:prstGeom prst="rect">
            <a:avLst/>
          </a:prstGeom>
        </p:spPr>
      </p:pic>
      <p:pic>
        <p:nvPicPr>
          <p:cNvPr id="17" name="Grafik 16" descr="Yoga mit einfarbiger Füllung">
            <a:extLst>
              <a:ext uri="{FF2B5EF4-FFF2-40B4-BE49-F238E27FC236}">
                <a16:creationId xmlns:a16="http://schemas.microsoft.com/office/drawing/2014/main" id="{17924A05-898A-FA72-BE2C-897702D1A0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11184" y="2514600"/>
            <a:ext cx="914400" cy="9144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346EB79-E85F-ABF5-12E8-B5D47DFA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328" y="366077"/>
            <a:ext cx="10515600" cy="1325563"/>
          </a:xfrm>
        </p:spPr>
        <p:txBody>
          <a:bodyPr/>
          <a:lstStyle/>
          <a:p>
            <a:r>
              <a:rPr lang="de-DE" dirty="0"/>
              <a:t>Maßnahmen gegen Alterseinsamkeit</a:t>
            </a:r>
          </a:p>
        </p:txBody>
      </p:sp>
    </p:spTree>
    <p:extLst>
      <p:ext uri="{BB962C8B-B14F-4D97-AF65-F5344CB8AC3E}">
        <p14:creationId xmlns:p14="http://schemas.microsoft.com/office/powerpoint/2010/main" val="962404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D364F-E6B9-3148-57FD-12EEBD27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6BAA50-105E-11D6-22AC-5D09908A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75574"/>
            <a:ext cx="11633200" cy="1325563"/>
          </a:xfrm>
        </p:spPr>
        <p:txBody>
          <a:bodyPr/>
          <a:lstStyle/>
          <a:p>
            <a:r>
              <a:rPr lang="de-DE" dirty="0" err="1"/>
              <a:t>Good</a:t>
            </a:r>
            <a:r>
              <a:rPr lang="de-DE" dirty="0"/>
              <a:t> Practice - Beispiele gegen Alterseinsamkeit</a:t>
            </a:r>
            <a:r>
              <a:rPr lang="en-GB" noProof="0" dirty="0"/>
              <a:t>: 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189AEF7-EF03-B61C-C222-473E2A6CA97D}"/>
              </a:ext>
            </a:extLst>
          </p:cNvPr>
          <p:cNvGraphicFramePr/>
          <p:nvPr/>
        </p:nvGraphicFramePr>
        <p:xfrm>
          <a:off x="152400" y="1666304"/>
          <a:ext cx="11887200" cy="4393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07AC2F6-1970-419B-F672-6423FBA60F8F}"/>
              </a:ext>
            </a:extLst>
          </p:cNvPr>
          <p:cNvSpPr txBox="1"/>
          <p:nvPr/>
        </p:nvSpPr>
        <p:spPr>
          <a:xfrm>
            <a:off x="527125" y="1605408"/>
            <a:ext cx="1516828" cy="44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UK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Slovakia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Denmark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Sweden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Japan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Netherlands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Dubai (UAE)</a:t>
            </a:r>
          </a:p>
        </p:txBody>
      </p:sp>
    </p:spTree>
    <p:extLst>
      <p:ext uri="{BB962C8B-B14F-4D97-AF65-F5344CB8AC3E}">
        <p14:creationId xmlns:p14="http://schemas.microsoft.com/office/powerpoint/2010/main" val="513082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25C42EA-1491-7F63-DB85-7A7A4E673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7" y="177346"/>
            <a:ext cx="9453966" cy="6680654"/>
          </a:xfrm>
        </p:spPr>
      </p:pic>
    </p:spTree>
    <p:extLst>
      <p:ext uri="{BB962C8B-B14F-4D97-AF65-F5344CB8AC3E}">
        <p14:creationId xmlns:p14="http://schemas.microsoft.com/office/powerpoint/2010/main" val="365017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2BBE64-73D2-B351-091A-36939B6B01FD}"/>
              </a:ext>
            </a:extLst>
          </p:cNvPr>
          <p:cNvSpPr txBox="1"/>
          <p:nvPr/>
        </p:nvSpPr>
        <p:spPr>
          <a:xfrm>
            <a:off x="591466" y="677814"/>
            <a:ext cx="97046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Links to Adopted Resolutions and Publications on Demographic Change as Special Representative: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50"/>
              <a:buFont typeface="Symbol" pitchFamily="2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 Recommendations for National and European Policymakers authored by Dr Kugler und Dr Hefele for the Martens Centre published in January 2026: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https://www.martenscentre.eu/wp-content/uploads/2026/01/Answering-Demographic-Change.pdf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50"/>
              <a:buFont typeface="Symbol" pitchFamily="2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Porto Declaration of the OSCE Parliamentary Assembly - unanimously adopted in July 2025: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https://www.oscepa.org/en/documents/annual-sessions/2025-porto/declaration-31/5313-porto-declaration-eng/file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(from page 57)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50"/>
              <a:buFont typeface="Symbol" pitchFamily="2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Resolution of the EPP Congress Valencia March 2025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unanimously adopted: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https://www.epp.eu/files/uploads/2025/04/10OR_OEVP-1.pdf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50"/>
              <a:buFont typeface="Symbol" pitchFamily="2" charset="2"/>
              <a:buChar char="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 of Special Representative Gudrun Kugler on Demographic Change and Security for OSCE PA published in Feb 25:</a:t>
            </a:r>
            <a:r>
              <a:rPr lang="en-GB" sz="1800" dirty="0">
                <a:solidFill>
                  <a:srgbClr val="954F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https://www.oscepa.org/en/documents/special-representatives/demographic-change-and-security/reports-32/5170-report-of-special-representative-on-demographic-change-and-security-gudrun-kugler-21-february-2025-1/file</a:t>
            </a:r>
            <a:r>
              <a:rPr lang="en-GB" sz="1800" dirty="0">
                <a:solidFill>
                  <a:srgbClr val="954F7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52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99B5F1-2EAB-790C-D1BF-C1509F898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280"/>
            <a:ext cx="6400799" cy="48094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22516C-FDCF-E04D-2362-A8F60FCA0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010" y="1498362"/>
            <a:ext cx="44831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9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556ED-9110-6EED-0667-BE020262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89429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Challenges </a:t>
            </a:r>
            <a:r>
              <a:rPr lang="de-DE" dirty="0" err="1"/>
              <a:t>to</a:t>
            </a:r>
            <a:r>
              <a:rPr lang="de-DE" dirty="0"/>
              <a:t> Democracy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Demographic</a:t>
            </a:r>
            <a:r>
              <a:rPr lang="de-DE" dirty="0"/>
              <a:t> Change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4BE9B-E604-D034-F8C8-9C62CBBB3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84" y="1814992"/>
            <a:ext cx="4805916" cy="4351338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de-DE" sz="1600" b="1" dirty="0">
                <a:cs typeface="Times New Roman" panose="02020603050405020304" pitchFamily="18" charset="0"/>
              </a:rPr>
              <a:t>„Gerontocracy“ - </a:t>
            </a:r>
            <a: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changes when voters get older? </a:t>
            </a:r>
            <a:b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“grey electorate”: Higher senior turnout &amp; influence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Policy alignment with older voters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Older / age-targeted candidates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Pension &amp; healthcare focus</a:t>
            </a:r>
          </a:p>
          <a:p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Spending shift toward seniors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216DC43-0FEA-1DB2-800F-6A4C30C85150}"/>
              </a:ext>
            </a:extLst>
          </p:cNvPr>
          <p:cNvGraphicFramePr/>
          <p:nvPr/>
        </p:nvGraphicFramePr>
        <p:xfrm>
          <a:off x="526312" y="2355409"/>
          <a:ext cx="5569688" cy="3566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282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B9C15E-21F7-15F0-DB59-DED4FC3D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Recommendations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Protect</a:t>
            </a:r>
            <a:r>
              <a:rPr lang="de-DE" dirty="0"/>
              <a:t> Democracy 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EFE119C5-B180-3EAD-02C0-B943BF2BA3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83219" y="1340595"/>
          <a:ext cx="7825562" cy="5304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C080145-06A5-799E-37B5-62E86A5A7DBE}"/>
              </a:ext>
            </a:extLst>
          </p:cNvPr>
          <p:cNvSpPr txBox="1">
            <a:spLocks/>
          </p:cNvSpPr>
          <p:nvPr/>
        </p:nvSpPr>
        <p:spPr>
          <a:xfrm>
            <a:off x="5971673" y="449346"/>
            <a:ext cx="6007769" cy="6300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1020685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C13A4A8-C0D4-319C-E8E9-178B4116E960}"/>
              </a:ext>
            </a:extLst>
          </p:cNvPr>
          <p:cNvSpPr txBox="1">
            <a:spLocks/>
          </p:cNvSpPr>
          <p:nvPr/>
        </p:nvSpPr>
        <p:spPr>
          <a:xfrm>
            <a:off x="2002464" y="1690688"/>
            <a:ext cx="8187070" cy="43513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EB75FA-5216-8BB6-DD59-EAE27817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Intergenerational Fabric</a:t>
            </a:r>
            <a:br>
              <a:rPr lang="de-DE" u="sng" dirty="0"/>
            </a:br>
            <a:endParaRPr lang="de-DE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0E9BD2-83CA-95B9-E582-FEF67638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902" y="1690227"/>
            <a:ext cx="6537251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Paying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r>
              <a:rPr lang="de-DE" sz="2400" dirty="0"/>
              <a:t> </a:t>
            </a:r>
          </a:p>
          <a:p>
            <a:pPr>
              <a:lnSpc>
                <a:spcPct val="150000"/>
              </a:lnSpc>
            </a:pPr>
            <a:r>
              <a:rPr lang="de-DE" sz="2400" dirty="0" err="1"/>
              <a:t>Experiencing</a:t>
            </a:r>
            <a:r>
              <a:rPr lang="de-DE" sz="2400" dirty="0"/>
              <a:t> life </a:t>
            </a:r>
            <a:r>
              <a:rPr lang="de-DE" sz="2400" dirty="0" err="1"/>
              <a:t>through</a:t>
            </a:r>
            <a:r>
              <a:rPr lang="de-DE" sz="2400" dirty="0"/>
              <a:t> </a:t>
            </a:r>
            <a:r>
              <a:rPr lang="de-DE" sz="2400" dirty="0" err="1"/>
              <a:t>generations</a:t>
            </a:r>
            <a:r>
              <a:rPr lang="de-DE" sz="2400" dirty="0"/>
              <a:t> - 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and </a:t>
            </a:r>
            <a:r>
              <a:rPr lang="de-DE" sz="2400" dirty="0" err="1"/>
              <a:t>passing</a:t>
            </a:r>
            <a:r>
              <a:rPr lang="de-DE" sz="2400" dirty="0"/>
              <a:t> on </a:t>
            </a:r>
            <a:r>
              <a:rPr lang="de-DE" sz="2400" dirty="0" err="1"/>
              <a:t>knowledge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dirty="0"/>
              <a:t>Learning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sacrifice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others</a:t>
            </a:r>
            <a:r>
              <a:rPr lang="de-DE" sz="2400" dirty="0"/>
              <a:t>‘ </a:t>
            </a:r>
            <a:r>
              <a:rPr lang="de-DE" sz="2400" dirty="0" err="1"/>
              <a:t>needs</a:t>
            </a:r>
            <a:r>
              <a:rPr lang="de-DE" sz="2400" dirty="0"/>
              <a:t> 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Family </a:t>
            </a:r>
            <a:r>
              <a:rPr lang="de-DE" sz="2400" dirty="0" err="1"/>
              <a:t>as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place</a:t>
            </a:r>
            <a:r>
              <a:rPr lang="de-DE" sz="2400" dirty="0"/>
              <a:t> </a:t>
            </a:r>
            <a:r>
              <a:rPr lang="de-DE" sz="2400" dirty="0" err="1"/>
              <a:t>where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do not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explain</a:t>
            </a:r>
            <a:r>
              <a:rPr lang="de-DE" sz="2400" dirty="0"/>
              <a:t> </a:t>
            </a:r>
            <a:r>
              <a:rPr lang="de-DE" sz="2400" dirty="0" err="1"/>
              <a:t>yourself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dirty="0"/>
              <a:t>Gender </a:t>
            </a:r>
            <a:r>
              <a:rPr lang="de-DE" sz="2400" dirty="0" err="1"/>
              <a:t>imbalance</a:t>
            </a:r>
            <a:r>
              <a:rPr lang="de-DE" sz="2400" dirty="0"/>
              <a:t> </a:t>
            </a:r>
            <a:r>
              <a:rPr lang="de-DE" sz="2400" dirty="0" err="1"/>
              <a:t>could</a:t>
            </a:r>
            <a:r>
              <a:rPr lang="de-DE" sz="2400" dirty="0"/>
              <a:t> </a:t>
            </a:r>
            <a:r>
              <a:rPr lang="de-DE" sz="2400" dirty="0" err="1"/>
              <a:t>cause</a:t>
            </a:r>
            <a:r>
              <a:rPr lang="de-DE" sz="2400" dirty="0"/>
              <a:t> </a:t>
            </a:r>
            <a:r>
              <a:rPr lang="de-DE" sz="2400" dirty="0" err="1"/>
              <a:t>instability</a:t>
            </a:r>
            <a:r>
              <a:rPr lang="de-DE" sz="2400" dirty="0"/>
              <a:t> </a:t>
            </a:r>
          </a:p>
          <a:p>
            <a:endParaRPr lang="de-DE" sz="2400" dirty="0"/>
          </a:p>
        </p:txBody>
      </p:sp>
      <p:pic>
        <p:nvPicPr>
          <p:cNvPr id="7" name="Grafik 6" descr="Familie mit zwei Kindern mit einfarbiger Füllung">
            <a:extLst>
              <a:ext uri="{FF2B5EF4-FFF2-40B4-BE49-F238E27FC236}">
                <a16:creationId xmlns:a16="http://schemas.microsoft.com/office/drawing/2014/main" id="{47CCA0CE-68A8-4E9A-95A6-812173B49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3146" y="351468"/>
            <a:ext cx="1113796" cy="1113796"/>
          </a:xfrm>
          <a:prstGeom prst="rect">
            <a:avLst/>
          </a:prstGeom>
        </p:spPr>
      </p:pic>
      <p:pic>
        <p:nvPicPr>
          <p:cNvPr id="10" name="Grafik 9" descr="Mann mit Stock mit einfarbiger Füllung">
            <a:extLst>
              <a:ext uri="{FF2B5EF4-FFF2-40B4-BE49-F238E27FC236}">
                <a16:creationId xmlns:a16="http://schemas.microsoft.com/office/drawing/2014/main" id="{D9FED281-7847-48B4-32AF-6BCDB3ED4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4791" y="590088"/>
            <a:ext cx="729181" cy="729181"/>
          </a:xfrm>
          <a:prstGeom prst="rect">
            <a:avLst/>
          </a:prstGeom>
        </p:spPr>
      </p:pic>
      <p:pic>
        <p:nvPicPr>
          <p:cNvPr id="12" name="Grafik 11" descr="Home1 mit einfarbiger Füllung">
            <a:extLst>
              <a:ext uri="{FF2B5EF4-FFF2-40B4-BE49-F238E27FC236}">
                <a16:creationId xmlns:a16="http://schemas.microsoft.com/office/drawing/2014/main" id="{D9266A06-3D15-3E2B-2392-D30884E4F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91387" y="4511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2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5E46BA8-19C7-AF87-15F1-C0A17C5F1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3"/>
          <a:stretch>
            <a:fillRect/>
          </a:stretch>
        </p:blipFill>
        <p:spPr>
          <a:xfrm>
            <a:off x="0" y="0"/>
            <a:ext cx="595004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B93599-70A1-B1D6-498E-02DBC8D6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51" y="82296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67C5B4-BF60-C1C4-999F-9C47E4D1285E}"/>
              </a:ext>
            </a:extLst>
          </p:cNvPr>
          <p:cNvSpPr txBox="1"/>
          <p:nvPr/>
        </p:nvSpPr>
        <p:spPr>
          <a:xfrm>
            <a:off x="928695" y="734513"/>
            <a:ext cx="106938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Die demografische Entwicklung hängt von </a:t>
            </a:r>
            <a:r>
              <a:rPr lang="de-DE" sz="4400" b="1" dirty="0"/>
              <a:t>drei Faktoren </a:t>
            </a:r>
            <a:r>
              <a:rPr lang="de-DE" sz="4400" dirty="0"/>
              <a:t>ab:</a:t>
            </a:r>
          </a:p>
          <a:p>
            <a:endParaRPr lang="de-DE" sz="3600" dirty="0"/>
          </a:p>
          <a:p>
            <a:endParaRPr lang="de-DE" sz="4800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A6EC2652-B157-18D3-8F5B-9CBDD2CAA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350386"/>
              </p:ext>
            </p:extLst>
          </p:nvPr>
        </p:nvGraphicFramePr>
        <p:xfrm>
          <a:off x="1811922" y="1765564"/>
          <a:ext cx="8992436" cy="450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335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E75E3F8-811D-DAC6-0493-19826E091C4C}"/>
              </a:ext>
            </a:extLst>
          </p:cNvPr>
          <p:cNvSpPr txBox="1"/>
          <p:nvPr/>
        </p:nvSpPr>
        <p:spPr>
          <a:xfrm>
            <a:off x="1238728" y="257424"/>
            <a:ext cx="1066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Bevölkerungsrückgang in osteuropäischen Ländern</a:t>
            </a:r>
            <a:endParaRPr lang="de-AT" sz="3600" b="1" i="0" u="none" strike="noStrike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C00845-C9B7-2A7C-70E6-8C45AD28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85"/>
          <a:stretch>
            <a:fillRect/>
          </a:stretch>
        </p:blipFill>
        <p:spPr>
          <a:xfrm>
            <a:off x="1238728" y="1053613"/>
            <a:ext cx="8890269" cy="54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09C191-B2DD-A8FC-B4C4-0C422EE8C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374754"/>
            <a:ext cx="10776888" cy="61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E200A7B-BF35-32E8-CB41-026963E2383A}"/>
              </a:ext>
            </a:extLst>
          </p:cNvPr>
          <p:cNvSpPr txBox="1"/>
          <p:nvPr/>
        </p:nvSpPr>
        <p:spPr>
          <a:xfrm>
            <a:off x="1143000" y="1318846"/>
            <a:ext cx="99528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i="0" dirty="0">
                <a:solidFill>
                  <a:srgbClr val="000000"/>
                </a:solidFill>
                <a:effectLst/>
              </a:rPr>
              <a:t>Kinder pro Frau </a:t>
            </a:r>
            <a:r>
              <a:rPr lang="de-AT" sz="4000" i="0" dirty="0">
                <a:solidFill>
                  <a:srgbClr val="000000"/>
                </a:solidFill>
                <a:effectLst/>
              </a:rPr>
              <a:t>(Fertilitätsrate = TFR</a:t>
            </a:r>
            <a:r>
              <a:rPr lang="de-AT" sz="4000" dirty="0">
                <a:solidFill>
                  <a:srgbClr val="000000"/>
                </a:solidFill>
              </a:rPr>
              <a:t>)</a:t>
            </a:r>
            <a:endParaRPr lang="de-AT" sz="4000" i="0" dirty="0">
              <a:solidFill>
                <a:srgbClr val="000000"/>
              </a:solidFill>
              <a:effectLst/>
            </a:endParaRPr>
          </a:p>
          <a:p>
            <a:pPr algn="ctr"/>
            <a:endParaRPr lang="de-AT" sz="4000" b="1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de-AT" sz="4000" b="0" i="0" dirty="0">
                <a:solidFill>
                  <a:srgbClr val="000000"/>
                </a:solidFill>
                <a:effectLst/>
              </a:rPr>
              <a:t>Österreich 🇦🇹</a:t>
            </a:r>
          </a:p>
          <a:p>
            <a:pPr algn="ctr"/>
            <a:r>
              <a:rPr lang="de-AT" sz="4000" b="1" i="0" dirty="0">
                <a:solidFill>
                  <a:srgbClr val="000000"/>
                </a:solidFill>
                <a:effectLst/>
              </a:rPr>
              <a:t>1,31</a:t>
            </a:r>
          </a:p>
          <a:p>
            <a:pPr algn="ctr"/>
            <a:endParaRPr lang="de-AT" sz="4000" b="1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de-AT" sz="4000" b="0" i="0" dirty="0">
                <a:solidFill>
                  <a:srgbClr val="000000"/>
                </a:solidFill>
                <a:effectLst/>
              </a:rPr>
              <a:t>Europäische Union 🇪🇺</a:t>
            </a:r>
          </a:p>
          <a:p>
            <a:pPr algn="ctr"/>
            <a:r>
              <a:rPr lang="de-AT" sz="4000" b="1" i="0" dirty="0">
                <a:solidFill>
                  <a:srgbClr val="000000"/>
                </a:solidFill>
                <a:effectLst/>
              </a:rPr>
              <a:t>1,34</a:t>
            </a:r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789796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1564</Words>
  <Application>Microsoft Macintosh PowerPoint</Application>
  <PresentationFormat>Breitbild</PresentationFormat>
  <Paragraphs>261</Paragraphs>
  <Slides>48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9" baseType="lpstr">
      <vt:lpstr>-webkit-standard</vt:lpstr>
      <vt:lpstr>Aptos</vt:lpstr>
      <vt:lpstr>Aptos Display</vt:lpstr>
      <vt:lpstr>Arial</vt:lpstr>
      <vt:lpstr>Calibri</vt:lpstr>
      <vt:lpstr>Garet</vt:lpstr>
      <vt:lpstr>Garet Bold</vt:lpstr>
      <vt:lpstr>Helvetica</vt:lpstr>
      <vt:lpstr>Symbol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Gründe für Kinderlosigkeit #1  </vt:lpstr>
      <vt:lpstr>Gründe für Kinderlosigkeit #2 </vt:lpstr>
      <vt:lpstr>Gründe für Kinderlosigkeit #3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12 Handlungsempfehlungen</vt:lpstr>
      <vt:lpstr>12 Handlungsempfehlungen</vt:lpstr>
      <vt:lpstr>12 Handlungsempfehlungen</vt:lpstr>
      <vt:lpstr>12 Handlungsempfehlungen</vt:lpstr>
      <vt:lpstr>PowerPoint-Präsentation</vt:lpstr>
      <vt:lpstr>PowerPoint-Präsentation</vt:lpstr>
      <vt:lpstr>PowerPoint-Präsentation</vt:lpstr>
      <vt:lpstr>PowerPoint-Präsentation</vt:lpstr>
      <vt:lpstr>Maßnahmen gegen Alterseinsamkeit</vt:lpstr>
      <vt:lpstr>Good Practice - Beispiele gegen Alterseinsamkeit: </vt:lpstr>
      <vt:lpstr>PowerPoint-Präsentation</vt:lpstr>
      <vt:lpstr>PowerPoint-Präsentation</vt:lpstr>
      <vt:lpstr>PowerPoint-Präsentation</vt:lpstr>
      <vt:lpstr>Challenges to Democracy through Demographic Change</vt:lpstr>
      <vt:lpstr>Recommendations to Protect Democracy </vt:lpstr>
      <vt:lpstr>Intergenerational Fabric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Tamy T</dc:creator>
  <cp:lastModifiedBy>Microsoft Office User</cp:lastModifiedBy>
  <cp:revision>111</cp:revision>
  <dcterms:created xsi:type="dcterms:W3CDTF">2025-03-21T08:10:36Z</dcterms:created>
  <dcterms:modified xsi:type="dcterms:W3CDTF">2026-06-07T01:04:25Z</dcterms:modified>
</cp:coreProperties>
</file>